
<file path=[Content_Types].xml><?xml version="1.0" encoding="utf-8"?>
<Types xmlns="http://schemas.openxmlformats.org/package/2006/content-types">
  <Default Extension="avi" ContentType="video/x-msvideo"/>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28" r:id="rId4"/>
  </p:sldMasterIdLst>
  <p:notesMasterIdLst>
    <p:notesMasterId r:id="rId43"/>
  </p:notesMasterIdLst>
  <p:sldIdLst>
    <p:sldId id="585" r:id="rId5"/>
    <p:sldId id="563" r:id="rId6"/>
    <p:sldId id="545" r:id="rId7"/>
    <p:sldId id="537" r:id="rId8"/>
    <p:sldId id="565" r:id="rId9"/>
    <p:sldId id="567" r:id="rId10"/>
    <p:sldId id="560" r:id="rId11"/>
    <p:sldId id="566" r:id="rId12"/>
    <p:sldId id="544" r:id="rId13"/>
    <p:sldId id="569" r:id="rId14"/>
    <p:sldId id="529" r:id="rId15"/>
    <p:sldId id="523" r:id="rId16"/>
    <p:sldId id="568" r:id="rId17"/>
    <p:sldId id="524" r:id="rId18"/>
    <p:sldId id="521" r:id="rId19"/>
    <p:sldId id="532" r:id="rId20"/>
    <p:sldId id="572" r:id="rId21"/>
    <p:sldId id="587" r:id="rId22"/>
    <p:sldId id="588" r:id="rId23"/>
    <p:sldId id="596" r:id="rId24"/>
    <p:sldId id="591" r:id="rId25"/>
    <p:sldId id="589" r:id="rId26"/>
    <p:sldId id="590" r:id="rId27"/>
    <p:sldId id="592" r:id="rId28"/>
    <p:sldId id="593" r:id="rId29"/>
    <p:sldId id="594" r:id="rId30"/>
    <p:sldId id="595" r:id="rId31"/>
    <p:sldId id="570" r:id="rId32"/>
    <p:sldId id="525" r:id="rId33"/>
    <p:sldId id="584" r:id="rId34"/>
    <p:sldId id="535" r:id="rId35"/>
    <p:sldId id="534" r:id="rId36"/>
    <p:sldId id="543" r:id="rId37"/>
    <p:sldId id="527" r:id="rId38"/>
    <p:sldId id="528" r:id="rId39"/>
    <p:sldId id="541" r:id="rId40"/>
    <p:sldId id="542" r:id="rId41"/>
    <p:sldId id="583" r:id="rId42"/>
  </p:sldIdLst>
  <p:sldSz cx="9144000" cy="6858000" type="screen4x3"/>
  <p:notesSz cx="7104063" cy="10234613"/>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보통 스타일 1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테마 스타일 1 - 강조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113A9D2-9D6B-4929-AA2D-F23B5EE8CBE7}" styleName="테마 스타일 2 - 강조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8" autoAdjust="0"/>
    <p:restoredTop sz="89176" autoAdjust="0"/>
  </p:normalViewPr>
  <p:slideViewPr>
    <p:cSldViewPr>
      <p:cViewPr varScale="1">
        <p:scale>
          <a:sx n="101" d="100"/>
          <a:sy n="101" d="100"/>
        </p:scale>
        <p:origin x="1668" y="114"/>
      </p:cViewPr>
      <p:guideLst>
        <p:guide orient="horz" pos="2069"/>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1"/>
            <a:ext cx="3078428" cy="511731"/>
          </a:xfrm>
          <a:prstGeom prst="rect">
            <a:avLst/>
          </a:prstGeom>
        </p:spPr>
        <p:txBody>
          <a:bodyPr vert="horz" lIns="95461" tIns="47730" rIns="95461" bIns="47730" rtlCol="0"/>
          <a:lstStyle>
            <a:lvl1pPr algn="l">
              <a:defRPr sz="1200"/>
            </a:lvl1pPr>
          </a:lstStyle>
          <a:p>
            <a:endParaRPr lang="ko-KR" altLang="en-US" dirty="0"/>
          </a:p>
        </p:txBody>
      </p:sp>
      <p:sp>
        <p:nvSpPr>
          <p:cNvPr id="3" name="날짜 개체 틀 2"/>
          <p:cNvSpPr>
            <a:spLocks noGrp="1"/>
          </p:cNvSpPr>
          <p:nvPr>
            <p:ph type="dt" idx="1"/>
          </p:nvPr>
        </p:nvSpPr>
        <p:spPr>
          <a:xfrm>
            <a:off x="4023991" y="1"/>
            <a:ext cx="3078428" cy="511731"/>
          </a:xfrm>
          <a:prstGeom prst="rect">
            <a:avLst/>
          </a:prstGeom>
        </p:spPr>
        <p:txBody>
          <a:bodyPr vert="horz" lIns="95461" tIns="47730" rIns="95461" bIns="47730" rtlCol="0"/>
          <a:lstStyle>
            <a:lvl1pPr algn="r">
              <a:defRPr sz="1200"/>
            </a:lvl1pPr>
          </a:lstStyle>
          <a:p>
            <a:fld id="{166B8DC0-22CE-46D8-84F6-B814237D214A}" type="datetimeFigureOut">
              <a:rPr lang="ko-KR" altLang="en-US" smtClean="0"/>
              <a:t>2022-06-21</a:t>
            </a:fld>
            <a:endParaRPr lang="ko-KR" altLang="en-US" dirty="0"/>
          </a:p>
        </p:txBody>
      </p:sp>
      <p:sp>
        <p:nvSpPr>
          <p:cNvPr id="4" name="슬라이드 이미지 개체 틀 3"/>
          <p:cNvSpPr>
            <a:spLocks noGrp="1" noRot="1" noChangeAspect="1"/>
          </p:cNvSpPr>
          <p:nvPr>
            <p:ph type="sldImg" idx="2"/>
          </p:nvPr>
        </p:nvSpPr>
        <p:spPr>
          <a:xfrm>
            <a:off x="993775" y="768350"/>
            <a:ext cx="5116513" cy="3836988"/>
          </a:xfrm>
          <a:prstGeom prst="rect">
            <a:avLst/>
          </a:prstGeom>
          <a:noFill/>
          <a:ln w="12700">
            <a:solidFill>
              <a:prstClr val="black"/>
            </a:solidFill>
          </a:ln>
        </p:spPr>
        <p:txBody>
          <a:bodyPr vert="horz" lIns="95461" tIns="47730" rIns="95461" bIns="47730" rtlCol="0" anchor="ctr"/>
          <a:lstStyle/>
          <a:p>
            <a:endParaRPr lang="ko-KR" altLang="en-US" dirty="0"/>
          </a:p>
        </p:txBody>
      </p:sp>
      <p:sp>
        <p:nvSpPr>
          <p:cNvPr id="5" name="슬라이드 노트 개체 틀 4"/>
          <p:cNvSpPr>
            <a:spLocks noGrp="1"/>
          </p:cNvSpPr>
          <p:nvPr>
            <p:ph type="body" sz="quarter" idx="3"/>
          </p:nvPr>
        </p:nvSpPr>
        <p:spPr>
          <a:xfrm>
            <a:off x="710408" y="4861443"/>
            <a:ext cx="5683250" cy="4605576"/>
          </a:xfrm>
          <a:prstGeom prst="rect">
            <a:avLst/>
          </a:prstGeom>
        </p:spPr>
        <p:txBody>
          <a:bodyPr vert="horz" lIns="95461" tIns="47730" rIns="95461" bIns="4773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721107"/>
            <a:ext cx="3078428" cy="511731"/>
          </a:xfrm>
          <a:prstGeom prst="rect">
            <a:avLst/>
          </a:prstGeom>
        </p:spPr>
        <p:txBody>
          <a:bodyPr vert="horz" lIns="95461" tIns="47730" rIns="95461" bIns="4773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4023991" y="9721107"/>
            <a:ext cx="3078428" cy="511731"/>
          </a:xfrm>
          <a:prstGeom prst="rect">
            <a:avLst/>
          </a:prstGeom>
        </p:spPr>
        <p:txBody>
          <a:bodyPr vert="horz" lIns="95461" tIns="47730" rIns="95461" bIns="47730" rtlCol="0" anchor="b"/>
          <a:lstStyle>
            <a:lvl1pPr algn="r">
              <a:defRPr sz="1200"/>
            </a:lvl1pPr>
          </a:lstStyle>
          <a:p>
            <a:fld id="{C0F62CD7-7074-4992-9780-CF352F231CED}" type="slidenum">
              <a:rPr lang="ko-KR" altLang="en-US" smtClean="0"/>
              <a:t>‹#›</a:t>
            </a:fld>
            <a:endParaRPr lang="ko-KR" altLang="en-US" dirty="0"/>
          </a:p>
        </p:txBody>
      </p:sp>
    </p:spTree>
    <p:extLst>
      <p:ext uri="{BB962C8B-B14F-4D97-AF65-F5344CB8AC3E}">
        <p14:creationId xmlns:p14="http://schemas.microsoft.com/office/powerpoint/2010/main" val="381042094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r>
              <a:rPr lang="en-US" altLang="ko-KR" dirty="0"/>
              <a:t>Thank you for the introduction. I am </a:t>
            </a:r>
            <a:r>
              <a:rPr lang="en-US" altLang="ko-KR" dirty="0" err="1"/>
              <a:t>Geunsik</a:t>
            </a:r>
            <a:r>
              <a:rPr lang="en-US" altLang="ko-KR" dirty="0"/>
              <a:t> Lim from Samsung Electronics. I am going to present booting booster for accelerating booting time of consumer electronics with modern OS. This study is done in corporation with </a:t>
            </a:r>
            <a:r>
              <a:rPr lang="en-US" altLang="ko-KR" dirty="0" err="1"/>
              <a:t>MyungJoo</a:t>
            </a:r>
            <a:r>
              <a:rPr lang="en-US" altLang="ko-KR" dirty="0"/>
              <a:t> Ham.</a:t>
            </a:r>
          </a:p>
          <a:p>
            <a:endParaRPr lang="en-US" altLang="ko-KR" dirty="0"/>
          </a:p>
          <a:p>
            <a:endParaRPr lang="en-US" altLang="ko-KR" dirty="0"/>
          </a:p>
          <a:p>
            <a:endParaRPr lang="en-US" altLang="ko-KR" dirty="0"/>
          </a:p>
          <a:p>
            <a:endParaRPr lang="en-US" altLang="ko-KR" dirty="0"/>
          </a:p>
          <a:p>
            <a:endParaRPr lang="en-US" altLang="ko-KR" dirty="0"/>
          </a:p>
          <a:p>
            <a:r>
              <a:rPr lang="en-US" altLang="ko-KR" dirty="0"/>
              <a:t>--- Security</a:t>
            </a:r>
            <a:r>
              <a:rPr lang="en-US" altLang="ko-KR" baseline="0" dirty="0"/>
              <a:t> </a:t>
            </a:r>
            <a:r>
              <a:rPr lang="en-US" altLang="ko-KR" dirty="0"/>
              <a:t>------------------------------------------------</a:t>
            </a:r>
            <a:br>
              <a:rPr lang="en-US" altLang="ko-KR" dirty="0"/>
            </a:br>
            <a:r>
              <a:rPr lang="en-US" altLang="ko-KR" dirty="0"/>
              <a:t>Global R&amp;D Home / </a:t>
            </a:r>
            <a:r>
              <a:rPr lang="ko-KR" altLang="en-US" dirty="0"/>
              <a:t>논문등록번호</a:t>
            </a:r>
            <a:r>
              <a:rPr lang="en-US" altLang="ko-KR" dirty="0"/>
              <a:t>: 150910-A-02</a:t>
            </a:r>
          </a:p>
          <a:p>
            <a:r>
              <a:rPr lang="ko-KR" altLang="en-US" dirty="0"/>
              <a:t>논문초록 결재 완결번호</a:t>
            </a:r>
            <a:r>
              <a:rPr lang="en-US" altLang="ko-KR" dirty="0"/>
              <a:t>: EP-1FEA7A9D7166486F87E59BBBF242AE20</a:t>
            </a:r>
          </a:p>
          <a:p>
            <a:r>
              <a:rPr lang="ko-KR" altLang="en-US" dirty="0"/>
              <a:t>논문본문 결재 완결번호</a:t>
            </a:r>
            <a:r>
              <a:rPr lang="en-US" altLang="ko-KR" dirty="0"/>
              <a:t>: EP-C140FE4BA44F4A878B3DE95C7F2EEF50</a:t>
            </a:r>
          </a:p>
          <a:p>
            <a:r>
              <a:rPr lang="en-US" altLang="ko-KR" dirty="0"/>
              <a:t>----------------------------------------------------------</a:t>
            </a:r>
          </a:p>
          <a:p>
            <a:endParaRPr lang="en-US" altLang="ko-KR" dirty="0"/>
          </a:p>
          <a:p>
            <a:r>
              <a:rPr lang="en-US" altLang="ko-KR" dirty="0"/>
              <a:t>- </a:t>
            </a:r>
            <a:r>
              <a:rPr lang="ko-KR" altLang="en-US" dirty="0"/>
              <a:t>작성 시나리오</a:t>
            </a:r>
            <a:r>
              <a:rPr lang="en-US" altLang="ko-KR" dirty="0"/>
              <a:t>(</a:t>
            </a:r>
            <a:r>
              <a:rPr lang="ko-KR" altLang="en-US" dirty="0"/>
              <a:t>총 </a:t>
            </a:r>
            <a:r>
              <a:rPr lang="en-US" altLang="ko-KR" dirty="0"/>
              <a:t>17</a:t>
            </a:r>
            <a:r>
              <a:rPr lang="ko-KR" altLang="en-US" dirty="0"/>
              <a:t>분</a:t>
            </a:r>
            <a:r>
              <a:rPr lang="en-US" altLang="ko-KR" dirty="0"/>
              <a:t>): </a:t>
            </a:r>
            <a:r>
              <a:rPr lang="ko-KR" altLang="en-US" dirty="0"/>
              <a:t>소개</a:t>
            </a:r>
            <a:r>
              <a:rPr lang="en-US" altLang="ko-KR" dirty="0"/>
              <a:t>/</a:t>
            </a:r>
            <a:r>
              <a:rPr lang="ko-KR" altLang="en-US" dirty="0"/>
              <a:t>배경 </a:t>
            </a:r>
            <a:r>
              <a:rPr lang="en-US" altLang="ko-KR" dirty="0"/>
              <a:t>10</a:t>
            </a:r>
            <a:r>
              <a:rPr lang="ko-KR" altLang="en-US" dirty="0"/>
              <a:t>분 </a:t>
            </a:r>
            <a:r>
              <a:rPr lang="en-US" altLang="ko-KR" dirty="0"/>
              <a:t>, </a:t>
            </a:r>
            <a:r>
              <a:rPr lang="ko-KR" altLang="en-US" dirty="0"/>
              <a:t>제안아이디어 </a:t>
            </a:r>
            <a:r>
              <a:rPr lang="en-US" altLang="ko-KR" dirty="0"/>
              <a:t>4</a:t>
            </a:r>
            <a:r>
              <a:rPr lang="ko-KR" altLang="en-US" dirty="0"/>
              <a:t>분</a:t>
            </a:r>
            <a:r>
              <a:rPr lang="en-US" altLang="ko-KR" dirty="0"/>
              <a:t>, </a:t>
            </a:r>
            <a:r>
              <a:rPr lang="ko-KR" altLang="en-US" dirty="0"/>
              <a:t>데모</a:t>
            </a:r>
            <a:r>
              <a:rPr lang="en-US" altLang="ko-KR" dirty="0"/>
              <a:t>/</a:t>
            </a:r>
            <a:r>
              <a:rPr lang="ko-KR" altLang="en-US" dirty="0"/>
              <a:t>결론 </a:t>
            </a:r>
            <a:r>
              <a:rPr lang="en-US" altLang="ko-KR" dirty="0"/>
              <a:t>3</a:t>
            </a:r>
            <a:r>
              <a:rPr lang="ko-KR" altLang="en-US" dirty="0"/>
              <a:t>분</a:t>
            </a:r>
          </a:p>
          <a:p>
            <a:endParaRPr lang="ko-KR" altLang="en-US" dirty="0"/>
          </a:p>
          <a:p>
            <a:r>
              <a:rPr lang="en-US" altLang="ko-KR" dirty="0"/>
              <a:t>- We have 20 minute slots for each paper, which will be divided into 17 minutes for the talk and 3 minutes for Q&amp;A. Since we are going to operate on a tight schedule, we ask you to pay particular attention to the timing during your rehearsals.</a:t>
            </a:r>
            <a:br>
              <a:rPr lang="en-US" altLang="ko-KR" dirty="0"/>
            </a:br>
            <a:br>
              <a:rPr lang="en-US" altLang="ko-KR" dirty="0"/>
            </a:br>
            <a:r>
              <a:rPr lang="en-US" altLang="ko-KR" dirty="0"/>
              <a:t>- During the break before your talk, please check that your laptop works with the projector. This will also be a good opportunity to meet your session chair and mention any special requests you may have for the way he or she is going to introduce you.</a:t>
            </a:r>
            <a:br>
              <a:rPr lang="en-US" altLang="ko-KR" dirty="0"/>
            </a:br>
            <a:br>
              <a:rPr lang="en-US" altLang="ko-KR" dirty="0"/>
            </a:br>
            <a:r>
              <a:rPr lang="en-US" altLang="ko-KR" dirty="0"/>
              <a:t>- We plan to make speakers' slides available on the conference website. After your talk, please email a copy of your slides (in PDF form) to eurosys16pcchairs@gsd.inesc-id.pt.</a:t>
            </a:r>
            <a:endParaRPr lang="ko-KR" altLang="en-US" dirty="0"/>
          </a:p>
        </p:txBody>
      </p:sp>
      <p:sp>
        <p:nvSpPr>
          <p:cNvPr id="4" name="슬라이드 번호 개체 틀 3"/>
          <p:cNvSpPr>
            <a:spLocks noGrp="1"/>
          </p:cNvSpPr>
          <p:nvPr>
            <p:ph type="sldNum" sz="quarter" idx="10"/>
          </p:nvPr>
        </p:nvSpPr>
        <p:spPr/>
        <p:txBody>
          <a:bodyPr/>
          <a:lstStyle/>
          <a:p>
            <a:fld id="{C0F62CD7-7074-4992-9780-CF352F231CED}" type="slidenum">
              <a:rPr lang="ko-KR" altLang="en-US" smtClean="0"/>
              <a:t>1</a:t>
            </a:fld>
            <a:endParaRPr lang="ko-KR" altLang="en-US" dirty="0"/>
          </a:p>
        </p:txBody>
      </p:sp>
    </p:spTree>
    <p:extLst>
      <p:ext uri="{BB962C8B-B14F-4D97-AF65-F5344CB8AC3E}">
        <p14:creationId xmlns:p14="http://schemas.microsoft.com/office/powerpoint/2010/main" val="4201436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dirty="0">
                <a:solidFill>
                  <a:srgbClr val="D4D4D4"/>
                </a:solidFill>
                <a:effectLst/>
                <a:latin typeface="Consolas" panose="020B0609020204030204" pitchFamily="49" charset="0"/>
              </a:rPr>
              <a:t>하지만</a:t>
            </a:r>
            <a:r>
              <a:rPr lang="en-US" altLang="ko-KR" b="0" dirty="0">
                <a:solidFill>
                  <a:srgbClr val="D4D4D4"/>
                </a:solidFill>
                <a:effectLst/>
                <a:latin typeface="Consolas" panose="020B0609020204030204" pitchFamily="49" charset="0"/>
              </a:rPr>
              <a:t>, </a:t>
            </a:r>
            <a:r>
              <a:rPr lang="ko-KR" altLang="en-US" b="0" dirty="0">
                <a:solidFill>
                  <a:srgbClr val="D4D4D4"/>
                </a:solidFill>
                <a:effectLst/>
                <a:latin typeface="Consolas" panose="020B0609020204030204" pitchFamily="49" charset="0"/>
              </a:rPr>
              <a:t>커널은 보통 모든 유저 프로세스를 동등하게 처리하고</a:t>
            </a:r>
            <a:r>
              <a:rPr lang="en-US" altLang="ko-KR" b="0" dirty="0">
                <a:solidFill>
                  <a:srgbClr val="D4D4D4"/>
                </a:solidFill>
                <a:effectLst/>
                <a:latin typeface="Consolas" panose="020B0609020204030204" pitchFamily="49" charset="0"/>
              </a:rPr>
              <a:t>, </a:t>
            </a:r>
            <a:r>
              <a:rPr lang="ko-KR" altLang="en-US" b="0" dirty="0">
                <a:solidFill>
                  <a:srgbClr val="D4D4D4"/>
                </a:solidFill>
                <a:effectLst/>
                <a:latin typeface="Consolas" panose="020B0609020204030204" pitchFamily="49" charset="0"/>
              </a:rPr>
              <a:t>각각의 유저 프로세스를 처리할 충분한 정보를 가지지 못한다</a:t>
            </a:r>
            <a:r>
              <a:rPr lang="en-US" altLang="ko-KR" b="0" dirty="0">
                <a:solidFill>
                  <a:srgbClr val="D4D4D4"/>
                </a:solidFill>
                <a:effectLst/>
                <a:latin typeface="Consolas" panose="020B0609020204030204" pitchFamily="49" charset="0"/>
              </a:rPr>
              <a:t>. </a:t>
            </a:r>
          </a:p>
          <a:p>
            <a:r>
              <a:rPr lang="ko-KR" altLang="en-US" b="0" dirty="0">
                <a:solidFill>
                  <a:srgbClr val="D4D4D4"/>
                </a:solidFill>
                <a:effectLst/>
                <a:latin typeface="Consolas" panose="020B0609020204030204" pitchFamily="49" charset="0"/>
              </a:rPr>
              <a:t>이러한 격차를 메꾸기 위해 최근의 </a:t>
            </a:r>
            <a:r>
              <a:rPr lang="en-US" altLang="ko-KR" b="0" dirty="0" err="1">
                <a:solidFill>
                  <a:srgbClr val="D4D4D4"/>
                </a:solidFill>
                <a:effectLst/>
                <a:latin typeface="Consolas" panose="020B0609020204030204" pitchFamily="49" charset="0"/>
              </a:rPr>
              <a:t>init</a:t>
            </a:r>
            <a:r>
              <a:rPr lang="en-US" altLang="ko-KR" b="0" dirty="0">
                <a:solidFill>
                  <a:srgbClr val="D4D4D4"/>
                </a:solidFill>
                <a:effectLst/>
                <a:latin typeface="Consolas" panose="020B0609020204030204" pitchFamily="49" charset="0"/>
              </a:rPr>
              <a:t> scheme</a:t>
            </a:r>
            <a:r>
              <a:rPr lang="ko-KR" altLang="en-US" b="0" dirty="0">
                <a:solidFill>
                  <a:srgbClr val="D4D4D4"/>
                </a:solidFill>
                <a:effectLst/>
                <a:latin typeface="Consolas" panose="020B0609020204030204" pitchFamily="49" charset="0"/>
              </a:rPr>
              <a:t>에는 각 프로세스의 특성을 </a:t>
            </a:r>
            <a:r>
              <a:rPr lang="ko-KR" altLang="en-US" b="0" dirty="0" err="1">
                <a:solidFill>
                  <a:srgbClr val="D4D4D4"/>
                </a:solidFill>
                <a:effectLst/>
                <a:latin typeface="Consolas" panose="020B0609020204030204" pitchFamily="49" charset="0"/>
              </a:rPr>
              <a:t>기반으로한</a:t>
            </a:r>
            <a:r>
              <a:rPr lang="ko-KR" altLang="en-US" b="0" dirty="0">
                <a:solidFill>
                  <a:srgbClr val="D4D4D4"/>
                </a:solidFill>
                <a:effectLst/>
                <a:latin typeface="Consolas" panose="020B0609020204030204" pitchFamily="49" charset="0"/>
              </a:rPr>
              <a:t> 정책을 가진 자원 관리 메커니즘이 추가되었다</a:t>
            </a:r>
            <a:r>
              <a:rPr lang="en-US" altLang="ko-KR" b="0" dirty="0">
                <a:solidFill>
                  <a:srgbClr val="D4D4D4"/>
                </a:solidFill>
                <a:effectLst/>
                <a:latin typeface="Consolas" panose="020B0609020204030204" pitchFamily="49" charset="0"/>
              </a:rPr>
              <a:t>.  </a:t>
            </a:r>
            <a:endParaRPr lang="en-US" altLang="ko-KR" dirty="0">
              <a:latin typeface="Calibri" pitchFamily="34" charset="0"/>
            </a:endParaRPr>
          </a:p>
          <a:p>
            <a:endParaRPr lang="en-US" altLang="ko-KR" dirty="0">
              <a:latin typeface="Calibri" pitchFamily="34" charset="0"/>
            </a:endParaRPr>
          </a:p>
          <a:p>
            <a:r>
              <a:rPr lang="en-US" altLang="ko-KR" dirty="0">
                <a:latin typeface="Calibri" pitchFamily="34" charset="0"/>
              </a:rPr>
              <a:t>Since the appearance of BSD </a:t>
            </a:r>
            <a:r>
              <a:rPr lang="en-US" altLang="ko-KR" dirty="0" err="1">
                <a:latin typeface="Calibri" pitchFamily="34" charset="0"/>
              </a:rPr>
              <a:t>init</a:t>
            </a:r>
            <a:r>
              <a:rPr lang="en-US" altLang="ko-KR" dirty="0">
                <a:latin typeface="Calibri" pitchFamily="34" charset="0"/>
              </a:rPr>
              <a:t> daemon , booting schemes have evolved continuously to initialize OS services correctly at boot time</a:t>
            </a:r>
          </a:p>
          <a:p>
            <a:endParaRPr lang="en-US" altLang="ko-KR" dirty="0">
              <a:latin typeface="Calibri" pitchFamily="34" charset="0"/>
            </a:endParaRPr>
          </a:p>
          <a:p>
            <a:r>
              <a:rPr lang="en-US" altLang="ko-KR" dirty="0">
                <a:latin typeface="Calibri" pitchFamily="34" charset="0"/>
              </a:rPr>
              <a:t>In sequence, single process based booting scheme, Multi process based booting scheme, multi thread based booting, and synchronous &amp; parallelism based booting scheme. </a:t>
            </a:r>
          </a:p>
          <a:p>
            <a:endParaRPr lang="en-US" altLang="ko-KR" dirty="0">
              <a:latin typeface="Calibri" pitchFamily="34" charset="0"/>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a:latin typeface="Calibri" pitchFamily="34" charset="0"/>
              </a:rPr>
              <a:t>Up-to-date booting schemes have started managing CPU scheduling, I/O scheduling, and memory pressure, as well as the creation and termination of the process, because the kernel usually treats every user process equally. </a:t>
            </a:r>
          </a:p>
          <a:p>
            <a:endParaRPr lang="en-US" altLang="ko-KR" dirty="0">
              <a:latin typeface="Calibri" pitchFamily="34" charset="0"/>
            </a:endParaRPr>
          </a:p>
          <a:p>
            <a:endParaRPr lang="en-US" altLang="ko-KR" dirty="0">
              <a:latin typeface="Calibri" pitchFamily="34" charset="0"/>
            </a:endParaRPr>
          </a:p>
          <a:p>
            <a:r>
              <a:rPr lang="en-US" altLang="ko-KR" dirty="0">
                <a:latin typeface="Calibri" pitchFamily="34" charset="0"/>
              </a:rPr>
              <a:t>---------------------------</a:t>
            </a:r>
          </a:p>
          <a:p>
            <a:r>
              <a:rPr lang="en-US" altLang="ko-KR" dirty="0">
                <a:latin typeface="Calibri" pitchFamily="34" charset="0"/>
              </a:rPr>
              <a:t>Such functionality has been traditionally managed solely by the kernel. However, evolution of booting scheme has generated because the kernel usually treats every user process equally. </a:t>
            </a:r>
          </a:p>
          <a:p>
            <a:endParaRPr lang="ko-KR" altLang="en-US" dirty="0"/>
          </a:p>
        </p:txBody>
      </p:sp>
      <p:sp>
        <p:nvSpPr>
          <p:cNvPr id="4" name="슬라이드 번호 개체 틀 3"/>
          <p:cNvSpPr>
            <a:spLocks noGrp="1"/>
          </p:cNvSpPr>
          <p:nvPr>
            <p:ph type="sldNum" sz="quarter" idx="10"/>
          </p:nvPr>
        </p:nvSpPr>
        <p:spPr/>
        <p:txBody>
          <a:bodyPr/>
          <a:lstStyle/>
          <a:p>
            <a:fld id="{C0F62CD7-7074-4992-9780-CF352F231CED}" type="slidenum">
              <a:rPr lang="ko-KR" altLang="en-US" smtClean="0"/>
              <a:t>10</a:t>
            </a:fld>
            <a:endParaRPr lang="ko-KR" altLang="en-US" dirty="0"/>
          </a:p>
        </p:txBody>
      </p:sp>
    </p:spTree>
    <p:extLst>
      <p:ext uri="{BB962C8B-B14F-4D97-AF65-F5344CB8AC3E}">
        <p14:creationId xmlns:p14="http://schemas.microsoft.com/office/powerpoint/2010/main" val="1632030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There are an issue of modern booting scheme based</a:t>
            </a:r>
            <a:r>
              <a:rPr lang="en-US" altLang="ko-KR" baseline="0" dirty="0"/>
              <a:t> on the in-order mechanism. Here is simple dependency relationship among the services at boot time. </a:t>
            </a:r>
          </a:p>
          <a:p>
            <a:endParaRPr lang="en-US" altLang="ko-KR" baseline="0" dirty="0"/>
          </a:p>
          <a:p>
            <a:r>
              <a:rPr lang="en-US" altLang="ko-KR" baseline="0" dirty="0"/>
              <a:t>When the new service will be created by developers, new dependency will be also created. </a:t>
            </a:r>
          </a:p>
          <a:p>
            <a:endParaRPr lang="en-US" altLang="ko-KR" baseline="0" dirty="0"/>
          </a:p>
          <a:p>
            <a:r>
              <a:rPr lang="en-US" altLang="ko-KR" baseline="0" dirty="0"/>
              <a:t>As a result of that, unexpected situation can be made by new service c. By adding a new service c, it make a cycle between group a and group b</a:t>
            </a:r>
          </a:p>
          <a:p>
            <a:endParaRPr lang="en-US" altLang="ko-KR" baseline="0" dirty="0"/>
          </a:p>
          <a:p>
            <a:r>
              <a:rPr lang="en-US" altLang="ko-KR" baseline="0" dirty="0"/>
              <a:t>and this cycle forces group b to be split. In this case, we can simply resolve this issue by optimizing the incorrect dependency relationship.</a:t>
            </a:r>
          </a:p>
          <a:p>
            <a:endParaRPr lang="en-US" altLang="ko-KR" baseline="0" dirty="0"/>
          </a:p>
          <a:p>
            <a:r>
              <a:rPr lang="en-US" altLang="ko-KR" baseline="0" dirty="0"/>
              <a:t>However, Let’s see the more complicated dependency situation in real environment at boot time on next page. </a:t>
            </a:r>
            <a:endParaRPr lang="ko-KR" altLang="en-US" dirty="0"/>
          </a:p>
        </p:txBody>
      </p:sp>
      <p:sp>
        <p:nvSpPr>
          <p:cNvPr id="4" name="슬라이드 번호 개체 틀 3"/>
          <p:cNvSpPr>
            <a:spLocks noGrp="1"/>
          </p:cNvSpPr>
          <p:nvPr>
            <p:ph type="sldNum" sz="quarter" idx="10"/>
          </p:nvPr>
        </p:nvSpPr>
        <p:spPr/>
        <p:txBody>
          <a:bodyPr/>
          <a:lstStyle/>
          <a:p>
            <a:fld id="{C0F62CD7-7074-4992-9780-CF352F231CED}" type="slidenum">
              <a:rPr lang="ko-KR" altLang="en-US" smtClean="0"/>
              <a:t>11</a:t>
            </a:fld>
            <a:endParaRPr lang="ko-KR" altLang="en-US" dirty="0"/>
          </a:p>
        </p:txBody>
      </p:sp>
    </p:spTree>
    <p:extLst>
      <p:ext uri="{BB962C8B-B14F-4D97-AF65-F5344CB8AC3E}">
        <p14:creationId xmlns:p14="http://schemas.microsoft.com/office/powerpoint/2010/main" val="2593885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How about this dependency graph?  This graph shows that there</a:t>
            </a:r>
            <a:r>
              <a:rPr lang="en-US" altLang="ko-KR" baseline="0" dirty="0"/>
              <a:t> are too many dependencies among 136 services in the real digital television based on </a:t>
            </a:r>
            <a:r>
              <a:rPr lang="en-US" altLang="ko-KR" baseline="0" dirty="0" err="1"/>
              <a:t>Tizen</a:t>
            </a:r>
            <a:r>
              <a:rPr lang="en-US" altLang="ko-KR" baseline="0" dirty="0"/>
              <a:t> OS. </a:t>
            </a:r>
          </a:p>
          <a:p>
            <a:endParaRPr lang="en-US" altLang="ko-KR" baseline="0" dirty="0"/>
          </a:p>
          <a:p>
            <a:r>
              <a:rPr lang="en-US" altLang="ko-KR" baseline="0" dirty="0"/>
              <a:t>In this case, we had needed too many times to optimize the dependency relationship of the service to meet fast boot of the device. </a:t>
            </a:r>
            <a:endParaRPr lang="ko-KR" altLang="en-US" dirty="0"/>
          </a:p>
        </p:txBody>
      </p:sp>
      <p:sp>
        <p:nvSpPr>
          <p:cNvPr id="4" name="슬라이드 번호 개체 틀 3"/>
          <p:cNvSpPr>
            <a:spLocks noGrp="1"/>
          </p:cNvSpPr>
          <p:nvPr>
            <p:ph type="sldNum" sz="quarter" idx="10"/>
          </p:nvPr>
        </p:nvSpPr>
        <p:spPr/>
        <p:txBody>
          <a:bodyPr/>
          <a:lstStyle/>
          <a:p>
            <a:fld id="{C0F62CD7-7074-4992-9780-CF352F231CED}" type="slidenum">
              <a:rPr lang="ko-KR" altLang="en-US" smtClean="0"/>
              <a:t>12</a:t>
            </a:fld>
            <a:endParaRPr lang="ko-KR" altLang="en-US" dirty="0"/>
          </a:p>
        </p:txBody>
      </p:sp>
    </p:spTree>
    <p:extLst>
      <p:ext uri="{BB962C8B-B14F-4D97-AF65-F5344CB8AC3E}">
        <p14:creationId xmlns:p14="http://schemas.microsoft.com/office/powerpoint/2010/main" val="80232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xfrm>
            <a:off x="993775" y="768350"/>
            <a:ext cx="5116513" cy="3836988"/>
          </a:xfrm>
          <a:ln/>
        </p:spPr>
      </p:sp>
      <p:sp>
        <p:nvSpPr>
          <p:cNvPr id="33795" name="Rectangle 3"/>
          <p:cNvSpPr>
            <a:spLocks noGrp="1" noChangeArrowheads="1"/>
          </p:cNvSpPr>
          <p:nvPr>
            <p:ph type="body" idx="1"/>
          </p:nvPr>
        </p:nvSpPr>
        <p:spPr>
          <a:noFill/>
          <a:ln/>
        </p:spPr>
        <p:txBody>
          <a:bodyPr/>
          <a:lstStyle/>
          <a:p>
            <a:pPr eaLnBrk="1" hangingPunct="1"/>
            <a:r>
              <a:rPr lang="en-US" altLang="ko-KR" dirty="0"/>
              <a:t>So,</a:t>
            </a:r>
            <a:r>
              <a:rPr lang="en-US" altLang="ko-KR" baseline="0" dirty="0"/>
              <a:t> we designed and implemented the booting booster framework. </a:t>
            </a:r>
            <a:endParaRPr lang="ko-KR"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On-demand</a:t>
            </a:r>
            <a:r>
              <a:rPr lang="ko-KR" altLang="en-US" dirty="0"/>
              <a:t> </a:t>
            </a:r>
            <a:r>
              <a:rPr lang="en-US" altLang="ko-KR" dirty="0" err="1"/>
              <a:t>Modularizer</a:t>
            </a:r>
            <a:r>
              <a:rPr lang="en-US" altLang="ko-KR" dirty="0"/>
              <a:t> : </a:t>
            </a:r>
            <a:r>
              <a:rPr lang="ko-KR" altLang="en-US" dirty="0"/>
              <a:t>부팅 시에 중요하지 않은 내장 커널 모듈의 초기화 지연</a:t>
            </a:r>
            <a:r>
              <a:rPr lang="en-US" altLang="ko-KR" dirty="0"/>
              <a:t>, </a:t>
            </a:r>
            <a:r>
              <a:rPr lang="ko-KR" altLang="en-US" dirty="0"/>
              <a:t>필요한 공간만큼의 메모리만 초기화</a:t>
            </a:r>
            <a:endParaRPr lang="en-US" altLang="ko-KR" dirty="0"/>
          </a:p>
          <a:p>
            <a:r>
              <a:rPr lang="en-US" altLang="ko-KR" dirty="0"/>
              <a:t>RCU</a:t>
            </a:r>
            <a:r>
              <a:rPr lang="ko-KR" altLang="en-US" dirty="0"/>
              <a:t> </a:t>
            </a:r>
            <a:r>
              <a:rPr lang="en-US" altLang="ko-KR" dirty="0"/>
              <a:t>Booster</a:t>
            </a:r>
            <a:r>
              <a:rPr lang="ko-KR" altLang="en-US" dirty="0"/>
              <a:t> </a:t>
            </a:r>
            <a:r>
              <a:rPr lang="en-US" altLang="ko-KR" dirty="0"/>
              <a:t>:</a:t>
            </a:r>
            <a:r>
              <a:rPr lang="ko-KR" altLang="en-US" dirty="0"/>
              <a:t> </a:t>
            </a:r>
            <a:r>
              <a:rPr lang="en-US" altLang="ko-KR" dirty="0"/>
              <a:t>RCU</a:t>
            </a:r>
            <a:r>
              <a:rPr lang="ko-KR" altLang="en-US" dirty="0"/>
              <a:t> 를 개선하였음 </a:t>
            </a:r>
            <a:r>
              <a:rPr lang="en-US" altLang="ko-KR" dirty="0"/>
              <a:t>– </a:t>
            </a:r>
            <a:r>
              <a:rPr lang="ko-KR" altLang="en-US" dirty="0"/>
              <a:t>기존의 </a:t>
            </a:r>
            <a:r>
              <a:rPr lang="en-US" altLang="ko-KR" dirty="0"/>
              <a:t>Ticket Spin Lock </a:t>
            </a:r>
            <a:r>
              <a:rPr lang="ko-KR" altLang="en-US" dirty="0"/>
              <a:t>을 </a:t>
            </a:r>
            <a:r>
              <a:rPr lang="en-US" altLang="ko-KR" dirty="0"/>
              <a:t>Memory Barrier </a:t>
            </a:r>
            <a:r>
              <a:rPr lang="ko-KR" altLang="en-US" dirty="0"/>
              <a:t>및 </a:t>
            </a:r>
            <a:r>
              <a:rPr lang="en-US" altLang="ko-KR" dirty="0"/>
              <a:t>Mutual Exclusion</a:t>
            </a:r>
            <a:r>
              <a:rPr lang="ko-KR" altLang="en-US" dirty="0"/>
              <a:t>을 사용하여 </a:t>
            </a:r>
            <a:r>
              <a:rPr lang="en-US" altLang="ko-KR" dirty="0"/>
              <a:t>waiting </a:t>
            </a:r>
            <a:r>
              <a:rPr lang="ko-KR" altLang="en-US" dirty="0"/>
              <a:t>쓰레드를 </a:t>
            </a:r>
            <a:r>
              <a:rPr lang="en-US" altLang="ko-KR" dirty="0"/>
              <a:t>spin</a:t>
            </a:r>
            <a:r>
              <a:rPr lang="ko-KR" altLang="en-US" dirty="0"/>
              <a:t>하는 대신 </a:t>
            </a:r>
            <a:r>
              <a:rPr lang="en-US" altLang="ko-KR" dirty="0"/>
              <a:t>sleep </a:t>
            </a:r>
            <a:r>
              <a:rPr lang="ko-KR" altLang="en-US" dirty="0"/>
              <a:t>하게 만듦 </a:t>
            </a:r>
            <a:r>
              <a:rPr lang="ko-KR" altLang="en-US" dirty="0" err="1"/>
              <a:t>다시말해</a:t>
            </a:r>
            <a:r>
              <a:rPr lang="ko-KR" altLang="en-US" dirty="0"/>
              <a:t> </a:t>
            </a:r>
            <a:r>
              <a:rPr lang="en-US" altLang="ko-KR" dirty="0"/>
              <a:t>CPU</a:t>
            </a:r>
            <a:r>
              <a:rPr lang="ko-KR" altLang="en-US" dirty="0"/>
              <a:t>를 다른 쓰레드를 위해 </a:t>
            </a:r>
            <a:r>
              <a:rPr lang="en-US" altLang="ko-KR" dirty="0"/>
              <a:t>release</a:t>
            </a:r>
            <a:r>
              <a:rPr lang="ko-KR" altLang="en-US" dirty="0"/>
              <a:t>함</a:t>
            </a:r>
            <a:r>
              <a:rPr lang="en-US" altLang="ko-KR" dirty="0"/>
              <a:t>,</a:t>
            </a:r>
          </a:p>
          <a:p>
            <a:r>
              <a:rPr lang="ko-KR" altLang="en-US" dirty="0"/>
              <a:t>만일 동시에 </a:t>
            </a:r>
            <a:r>
              <a:rPr lang="en-US" altLang="ko-KR" dirty="0"/>
              <a:t>lock </a:t>
            </a:r>
            <a:r>
              <a:rPr lang="ko-KR" altLang="en-US" dirty="0"/>
              <a:t>을 요구한다면</a:t>
            </a:r>
            <a:r>
              <a:rPr lang="en-US" altLang="ko-KR" dirty="0"/>
              <a:t> </a:t>
            </a:r>
            <a:r>
              <a:rPr lang="ko-KR" altLang="en-US" dirty="0"/>
              <a:t>기존에 비해 </a:t>
            </a:r>
            <a:r>
              <a:rPr lang="en-US" altLang="ko-KR" dirty="0"/>
              <a:t>CPU </a:t>
            </a:r>
            <a:r>
              <a:rPr lang="ko-KR" altLang="en-US" dirty="0"/>
              <a:t>오버헤드가 크기 때문에 선택적으로 사용</a:t>
            </a:r>
            <a:r>
              <a:rPr lang="en-US" altLang="ko-KR" dirty="0"/>
              <a:t>, lock</a:t>
            </a:r>
            <a:r>
              <a:rPr lang="ko-KR" altLang="en-US" dirty="0"/>
              <a:t>을 두고 경쟁하는 쓰레드가 </a:t>
            </a:r>
            <a:r>
              <a:rPr lang="en-US" altLang="ko-KR" dirty="0"/>
              <a:t>0 </a:t>
            </a:r>
            <a:r>
              <a:rPr lang="ko-KR" altLang="en-US" dirty="0"/>
              <a:t>혹은 </a:t>
            </a:r>
            <a:r>
              <a:rPr lang="en-US" altLang="ko-KR" dirty="0"/>
              <a:t>1 </a:t>
            </a:r>
            <a:r>
              <a:rPr lang="ko-KR" altLang="en-US" dirty="0"/>
              <a:t>이면 기존 방식이 더 빠름 </a:t>
            </a:r>
            <a:endParaRPr lang="en-US" altLang="ko-KR" dirty="0"/>
          </a:p>
          <a:p>
            <a:endParaRPr lang="en-US" altLang="ko-KR" dirty="0"/>
          </a:p>
          <a:p>
            <a:r>
              <a:rPr lang="en-US" altLang="ko-KR" dirty="0"/>
              <a:t>On-Demand </a:t>
            </a:r>
            <a:r>
              <a:rPr lang="en-US" altLang="ko-KR" dirty="0" err="1"/>
              <a:t>Modularizer</a:t>
            </a:r>
            <a:r>
              <a:rPr lang="en-US" altLang="ko-KR" dirty="0"/>
              <a:t> Control : On-demand </a:t>
            </a:r>
            <a:r>
              <a:rPr lang="en-US" altLang="ko-KR" dirty="0" err="1"/>
              <a:t>Modularizer</a:t>
            </a:r>
            <a:r>
              <a:rPr lang="en-US" altLang="ko-KR" dirty="0"/>
              <a:t> </a:t>
            </a:r>
            <a:r>
              <a:rPr lang="ko-KR" altLang="en-US" dirty="0"/>
              <a:t>가 지연시킨 작업이 유저공간에서 필요하게 되면 실행시키는 역할</a:t>
            </a:r>
            <a:r>
              <a:rPr lang="en-US" altLang="ko-KR" dirty="0"/>
              <a:t>, </a:t>
            </a:r>
            <a:r>
              <a:rPr lang="ko-KR" altLang="en-US" dirty="0"/>
              <a:t>메모리 </a:t>
            </a:r>
            <a:endParaRPr lang="en-US" altLang="ko-KR" dirty="0"/>
          </a:p>
          <a:p>
            <a:r>
              <a:rPr lang="en-US" altLang="ko-KR" dirty="0"/>
              <a:t>RCU Booster Control : RCU Booster</a:t>
            </a:r>
            <a:r>
              <a:rPr lang="ko-KR" altLang="en-US" dirty="0"/>
              <a:t>를 실행하거나 실행하지 않도록 하는 역할 </a:t>
            </a:r>
            <a:endParaRPr lang="en-US" altLang="ko-KR" dirty="0"/>
          </a:p>
          <a:p>
            <a:r>
              <a:rPr lang="en-US" altLang="ko-KR" dirty="0"/>
              <a:t>Deferred Executor : OS </a:t>
            </a:r>
            <a:r>
              <a:rPr lang="ko-KR" altLang="en-US" dirty="0"/>
              <a:t>서비스를 시작하는데 필요하지 않은 </a:t>
            </a:r>
            <a:r>
              <a:rPr lang="en-US" altLang="ko-KR" dirty="0" err="1"/>
              <a:t>systemd</a:t>
            </a:r>
            <a:r>
              <a:rPr lang="en-US" altLang="ko-KR" dirty="0"/>
              <a:t> </a:t>
            </a:r>
            <a:r>
              <a:rPr lang="ko-KR" altLang="en-US" dirty="0"/>
              <a:t>의 작업을 부팅 이후에 시작하도록 지연시킴 </a:t>
            </a:r>
            <a:r>
              <a:rPr lang="en-US" altLang="ko-KR" dirty="0"/>
              <a:t>ex: </a:t>
            </a:r>
            <a:r>
              <a:rPr lang="ko-KR" altLang="en-US" dirty="0"/>
              <a:t>컴퓨터 </a:t>
            </a:r>
            <a:r>
              <a:rPr lang="en-US" altLang="ko-KR" dirty="0"/>
              <a:t>ID, </a:t>
            </a:r>
            <a:r>
              <a:rPr lang="ko-KR" altLang="en-US" dirty="0"/>
              <a:t>호스트 이름</a:t>
            </a:r>
            <a:r>
              <a:rPr lang="en-US" altLang="ko-KR" dirty="0"/>
              <a:t>, </a:t>
            </a:r>
            <a:r>
              <a:rPr lang="ko-KR" altLang="en-US" dirty="0"/>
              <a:t>테스트</a:t>
            </a:r>
            <a:r>
              <a:rPr lang="en-US" altLang="ko-KR" dirty="0"/>
              <a:t>, </a:t>
            </a:r>
            <a:r>
              <a:rPr lang="ko-KR" altLang="en-US" dirty="0"/>
              <a:t>디버그 목적의 디렉토리</a:t>
            </a:r>
            <a:r>
              <a:rPr lang="en-US" altLang="ko-KR" dirty="0"/>
              <a:t> </a:t>
            </a:r>
            <a:r>
              <a:rPr lang="ko-KR" altLang="en-US" dirty="0"/>
              <a:t>등 </a:t>
            </a:r>
            <a:endParaRPr lang="en-US" altLang="ko-KR" dirty="0"/>
          </a:p>
          <a:p>
            <a:endParaRPr lang="en-US" altLang="ko-KR" dirty="0"/>
          </a:p>
          <a:p>
            <a:r>
              <a:rPr lang="en-US" altLang="ko-KR" dirty="0"/>
              <a:t>Booting Booster Group Isolator : BB </a:t>
            </a:r>
            <a:r>
              <a:rPr lang="ko-KR" altLang="en-US" dirty="0"/>
              <a:t>그룹에 속할 서비스를 판별하고 고립시킴 </a:t>
            </a:r>
            <a:r>
              <a:rPr lang="en-US" altLang="ko-KR" dirty="0"/>
              <a:t>– </a:t>
            </a:r>
            <a:r>
              <a:rPr lang="ko-KR" altLang="en-US" dirty="0"/>
              <a:t>의존성을 분석하여 </a:t>
            </a:r>
            <a:r>
              <a:rPr lang="en-US" altLang="ko-KR" dirty="0"/>
              <a:t>– </a:t>
            </a:r>
            <a:r>
              <a:rPr lang="ko-KR" altLang="en-US" dirty="0"/>
              <a:t>이는 사용자가 부팅 완료라고 인식할 수 있게 하는 서비스</a:t>
            </a:r>
            <a:r>
              <a:rPr lang="en-US" altLang="ko-KR" dirty="0"/>
              <a:t>(ex: </a:t>
            </a:r>
            <a:r>
              <a:rPr lang="ko-KR" altLang="en-US" dirty="0"/>
              <a:t>리모컨 입력</a:t>
            </a:r>
            <a:r>
              <a:rPr lang="en-US" altLang="ko-KR" dirty="0"/>
              <a:t>, TV </a:t>
            </a:r>
            <a:r>
              <a:rPr lang="ko-KR" altLang="en-US" dirty="0"/>
              <a:t>화면을 나타내는 서비스</a:t>
            </a:r>
            <a:r>
              <a:rPr lang="en-US" altLang="ko-KR" dirty="0"/>
              <a:t> </a:t>
            </a:r>
            <a:r>
              <a:rPr lang="ko-KR" altLang="en-US" dirty="0"/>
              <a:t>등</a:t>
            </a:r>
            <a:r>
              <a:rPr lang="en-US" altLang="ko-KR" dirty="0"/>
              <a:t>)</a:t>
            </a:r>
          </a:p>
          <a:p>
            <a:r>
              <a:rPr lang="en-US" altLang="ko-KR" dirty="0"/>
              <a:t>Booting Booster Manager : BB </a:t>
            </a:r>
            <a:r>
              <a:rPr lang="ko-KR" altLang="en-US" dirty="0"/>
              <a:t>그룹 서비스 실행</a:t>
            </a:r>
            <a:r>
              <a:rPr lang="en-US" altLang="ko-KR" dirty="0"/>
              <a:t>, </a:t>
            </a:r>
            <a:r>
              <a:rPr lang="ko-KR" altLang="en-US" dirty="0"/>
              <a:t>이때 </a:t>
            </a:r>
            <a:r>
              <a:rPr lang="en-US" altLang="ko-KR" dirty="0"/>
              <a:t>BB</a:t>
            </a:r>
            <a:r>
              <a:rPr lang="ko-KR" altLang="en-US" dirty="0"/>
              <a:t> 그룹 이외의 서비스들은 </a:t>
            </a:r>
            <a:r>
              <a:rPr lang="en-US" altLang="ko-KR" dirty="0" err="1"/>
              <a:t>systemd</a:t>
            </a:r>
            <a:r>
              <a:rPr lang="ko-KR" altLang="en-US" dirty="0"/>
              <a:t>에서 </a:t>
            </a:r>
            <a:r>
              <a:rPr lang="ko-KR" altLang="en-US" dirty="0" err="1"/>
              <a:t>실행중이며</a:t>
            </a:r>
            <a:r>
              <a:rPr lang="ko-KR" altLang="en-US" dirty="0"/>
              <a:t> </a:t>
            </a:r>
            <a:r>
              <a:rPr lang="en-US" altLang="ko-KR" dirty="0"/>
              <a:t>BB </a:t>
            </a:r>
            <a:r>
              <a:rPr lang="ko-KR" altLang="en-US" dirty="0"/>
              <a:t>그룹이 우선권을 갖고</a:t>
            </a:r>
            <a:r>
              <a:rPr lang="en-US" altLang="ko-KR" dirty="0"/>
              <a:t>, </a:t>
            </a:r>
            <a:r>
              <a:rPr lang="ko-KR" altLang="en-US" dirty="0"/>
              <a:t>그룹 이외의 서비스들은 지연된다</a:t>
            </a:r>
            <a:r>
              <a:rPr lang="en-US" altLang="ko-KR" dirty="0"/>
              <a:t>.</a:t>
            </a:r>
          </a:p>
        </p:txBody>
      </p:sp>
      <p:sp>
        <p:nvSpPr>
          <p:cNvPr id="4" name="슬라이드 번호 개체 틀 3"/>
          <p:cNvSpPr>
            <a:spLocks noGrp="1"/>
          </p:cNvSpPr>
          <p:nvPr>
            <p:ph type="sldNum" sz="quarter" idx="10"/>
          </p:nvPr>
        </p:nvSpPr>
        <p:spPr/>
        <p:txBody>
          <a:bodyPr/>
          <a:lstStyle/>
          <a:p>
            <a:fld id="{C0F62CD7-7074-4992-9780-CF352F231CED}" type="slidenum">
              <a:rPr lang="ko-KR" altLang="en-US" smtClean="0"/>
              <a:t>14</a:t>
            </a:fld>
            <a:endParaRPr lang="ko-KR" altLang="en-US" dirty="0"/>
          </a:p>
        </p:txBody>
      </p:sp>
    </p:spTree>
    <p:extLst>
      <p:ext uri="{BB962C8B-B14F-4D97-AF65-F5344CB8AC3E}">
        <p14:creationId xmlns:p14="http://schemas.microsoft.com/office/powerpoint/2010/main" val="4138019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nSpc>
                <a:spcPct val="200000"/>
              </a:lnSpc>
            </a:pPr>
            <a:r>
              <a:rPr lang="en-US" altLang="ko-KR" dirty="0">
                <a:latin typeface="Calibri" pitchFamily="34" charset="0"/>
                <a:cs typeface="Times New Roman" pitchFamily="18" charset="0"/>
              </a:rPr>
              <a:t>Our Booting Booster is focusing on resolving the obstacles of fast boot. </a:t>
            </a:r>
          </a:p>
          <a:p>
            <a:pPr>
              <a:lnSpc>
                <a:spcPct val="200000"/>
              </a:lnSpc>
            </a:pPr>
            <a:endParaRPr lang="en-US" altLang="ko-KR" dirty="0">
              <a:latin typeface="Calibri" pitchFamily="34" charset="0"/>
              <a:cs typeface="Times New Roman" pitchFamily="18" charset="0"/>
            </a:endParaRPr>
          </a:p>
          <a:p>
            <a:pPr>
              <a:lnSpc>
                <a:spcPct val="200000"/>
              </a:lnSpc>
            </a:pPr>
            <a:r>
              <a:rPr lang="en-US" altLang="ko-KR" dirty="0">
                <a:latin typeface="Calibri" pitchFamily="34" charset="0"/>
                <a:cs typeface="Times New Roman" pitchFamily="18" charset="0"/>
              </a:rPr>
              <a:t>1) Deferring tasks that are not crucial determinants of the booting time</a:t>
            </a:r>
          </a:p>
          <a:p>
            <a:pPr>
              <a:lnSpc>
                <a:spcPct val="200000"/>
              </a:lnSpc>
            </a:pPr>
            <a:r>
              <a:rPr lang="en-US" altLang="ko-KR" dirty="0">
                <a:latin typeface="Calibri" pitchFamily="34" charset="0"/>
                <a:cs typeface="Times New Roman" pitchFamily="18" charset="0"/>
              </a:rPr>
              <a:t>2) Identifying, isolating, and prioritizing booting-time critical tasks </a:t>
            </a:r>
          </a:p>
          <a:p>
            <a:pPr>
              <a:lnSpc>
                <a:spcPct val="200000"/>
              </a:lnSpc>
            </a:pPr>
            <a:r>
              <a:rPr lang="en-US" altLang="ko-KR" dirty="0">
                <a:latin typeface="Calibri" pitchFamily="34" charset="0"/>
                <a:cs typeface="Times New Roman" pitchFamily="18" charset="0"/>
              </a:rPr>
              <a:t>3) Adopting booting time-aware synchronization mechanism </a:t>
            </a:r>
          </a:p>
          <a:p>
            <a:pPr>
              <a:lnSpc>
                <a:spcPct val="200000"/>
              </a:lnSpc>
            </a:pPr>
            <a:r>
              <a:rPr lang="en-US" altLang="ko-KR" dirty="0">
                <a:latin typeface="Calibri" pitchFamily="34" charset="0"/>
                <a:cs typeface="Times New Roman" pitchFamily="18" charset="0"/>
              </a:rPr>
              <a:t>4) Adopting Improved parallelism with more tasks executed in parallel </a:t>
            </a:r>
          </a:p>
          <a:p>
            <a:pPr>
              <a:lnSpc>
                <a:spcPct val="200000"/>
              </a:lnSpc>
            </a:pPr>
            <a:r>
              <a:rPr lang="en-US" altLang="ko-KR" dirty="0">
                <a:latin typeface="Calibri" pitchFamily="34" charset="0"/>
                <a:cs typeface="Times New Roman" pitchFamily="18" charset="0"/>
              </a:rPr>
              <a:t>5) Pre-processing repeated tasks at build-time.</a:t>
            </a:r>
          </a:p>
          <a:p>
            <a:pPr>
              <a:lnSpc>
                <a:spcPct val="200000"/>
              </a:lnSpc>
            </a:pPr>
            <a:r>
              <a:rPr lang="en-US" altLang="ko-KR" dirty="0">
                <a:latin typeface="Calibri" pitchFamily="34" charset="0"/>
                <a:cs typeface="Times New Roman" pitchFamily="18" charset="0"/>
              </a:rPr>
              <a:t>6) Improving the performance of bottlenecks</a:t>
            </a:r>
          </a:p>
          <a:p>
            <a:pPr>
              <a:lnSpc>
                <a:spcPct val="200000"/>
              </a:lnSpc>
            </a:pPr>
            <a:endParaRPr lang="en-US" altLang="ko-KR" dirty="0">
              <a:latin typeface="Calibri" pitchFamily="34" charset="0"/>
              <a:cs typeface="Times New Roman" pitchFamily="18" charset="0"/>
            </a:endParaRPr>
          </a:p>
        </p:txBody>
      </p:sp>
      <p:sp>
        <p:nvSpPr>
          <p:cNvPr id="4" name="슬라이드 번호 개체 틀 3"/>
          <p:cNvSpPr>
            <a:spLocks noGrp="1"/>
          </p:cNvSpPr>
          <p:nvPr>
            <p:ph type="sldNum" sz="quarter" idx="10"/>
          </p:nvPr>
        </p:nvSpPr>
        <p:spPr/>
        <p:txBody>
          <a:bodyPr/>
          <a:lstStyle/>
          <a:p>
            <a:fld id="{C0F62CD7-7074-4992-9780-CF352F231CED}" type="slidenum">
              <a:rPr lang="ko-KR" altLang="en-US" smtClean="0"/>
              <a:t>15</a:t>
            </a:fld>
            <a:endParaRPr lang="ko-KR" altLang="en-US" dirty="0"/>
          </a:p>
        </p:txBody>
      </p:sp>
    </p:spTree>
    <p:extLst>
      <p:ext uri="{BB962C8B-B14F-4D97-AF65-F5344CB8AC3E}">
        <p14:creationId xmlns:p14="http://schemas.microsoft.com/office/powerpoint/2010/main" val="4039369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 kernel</a:t>
            </a:r>
            <a:r>
              <a:rPr lang="en-US" altLang="ko-KR" baseline="0" dirty="0"/>
              <a:t> space, Core engine consists of  boosted RCU synchronization algorithm and  on-demand </a:t>
            </a:r>
            <a:r>
              <a:rPr lang="en-US" altLang="ko-KR" baseline="0" dirty="0" err="1"/>
              <a:t>modualarizer</a:t>
            </a:r>
            <a:r>
              <a:rPr lang="en-US" altLang="ko-KR" baseline="0" dirty="0"/>
              <a:t>. </a:t>
            </a:r>
          </a:p>
          <a:p>
            <a:r>
              <a:rPr lang="en-US" altLang="ko-KR" baseline="0" dirty="0"/>
              <a:t>(</a:t>
            </a:r>
            <a:r>
              <a:rPr lang="ko-KR" altLang="en-US" baseline="0" dirty="0"/>
              <a:t>발표시간이  여유가 </a:t>
            </a:r>
            <a:r>
              <a:rPr lang="ko-KR" altLang="en-US" baseline="0" dirty="0" err="1"/>
              <a:t>있을것</a:t>
            </a:r>
            <a:r>
              <a:rPr lang="ko-KR" altLang="en-US" baseline="0" dirty="0"/>
              <a:t> 같으면</a:t>
            </a:r>
            <a:r>
              <a:rPr lang="en-US" altLang="ko-KR" baseline="0" dirty="0"/>
              <a:t>, </a:t>
            </a:r>
            <a:r>
              <a:rPr lang="ko-KR" altLang="en-US" baseline="0" dirty="0"/>
              <a:t>간단히 </a:t>
            </a:r>
            <a:r>
              <a:rPr lang="en-US" altLang="ko-KR" baseline="0" dirty="0"/>
              <a:t>2</a:t>
            </a:r>
            <a:r>
              <a:rPr lang="ko-KR" altLang="en-US" baseline="0" dirty="0"/>
              <a:t>개의 컴포넌트에 대해서 설명하도록 한다</a:t>
            </a:r>
            <a:r>
              <a:rPr lang="en-US" altLang="ko-KR" baseline="0" dirty="0"/>
              <a:t>.) – </a:t>
            </a:r>
            <a:r>
              <a:rPr lang="ko-KR" altLang="en-US" baseline="0" dirty="0" err="1"/>
              <a:t>가능할듯</a:t>
            </a:r>
            <a:r>
              <a:rPr lang="en-US" altLang="ko-KR" baseline="0" dirty="0"/>
              <a:t>!!!!</a:t>
            </a:r>
          </a:p>
          <a:p>
            <a:endParaRPr lang="en-US" altLang="ko-KR" baseline="0" dirty="0"/>
          </a:p>
          <a:p>
            <a:endParaRPr lang="en-US" altLang="ko-KR" baseline="0" dirty="0"/>
          </a:p>
          <a:p>
            <a:endParaRPr lang="en-US" altLang="ko-KR" baseline="0" dirty="0"/>
          </a:p>
        </p:txBody>
      </p:sp>
      <p:sp>
        <p:nvSpPr>
          <p:cNvPr id="4" name="슬라이드 번호 개체 틀 3"/>
          <p:cNvSpPr>
            <a:spLocks noGrp="1"/>
          </p:cNvSpPr>
          <p:nvPr>
            <p:ph type="sldNum" sz="quarter" idx="10"/>
          </p:nvPr>
        </p:nvSpPr>
        <p:spPr/>
        <p:txBody>
          <a:bodyPr/>
          <a:lstStyle/>
          <a:p>
            <a:fld id="{C0F62CD7-7074-4992-9780-CF352F231CED}" type="slidenum">
              <a:rPr lang="ko-KR" altLang="en-US" smtClean="0"/>
              <a:t>16</a:t>
            </a:fld>
            <a:endParaRPr lang="ko-KR" altLang="en-US" dirty="0"/>
          </a:p>
        </p:txBody>
      </p:sp>
    </p:spTree>
    <p:extLst>
      <p:ext uri="{BB962C8B-B14F-4D97-AF65-F5344CB8AC3E}">
        <p14:creationId xmlns:p14="http://schemas.microsoft.com/office/powerpoint/2010/main" val="3577894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 user-space, there</a:t>
            </a:r>
            <a:r>
              <a:rPr lang="en-US" altLang="ko-KR" baseline="0" dirty="0"/>
              <a:t> two different engines like </a:t>
            </a:r>
            <a:r>
              <a:rPr lang="en-US" altLang="ko-KR" baseline="0" dirty="0" err="1"/>
              <a:t>bootup</a:t>
            </a:r>
            <a:r>
              <a:rPr lang="en-US" altLang="ko-KR" baseline="0" dirty="0"/>
              <a:t> and service engine. </a:t>
            </a:r>
          </a:p>
          <a:p>
            <a:endParaRPr lang="en-US" altLang="ko-KR" baseline="0" dirty="0"/>
          </a:p>
          <a:p>
            <a:r>
              <a:rPr lang="en-US" altLang="ko-KR" baseline="0" dirty="0" err="1"/>
              <a:t>Bootup</a:t>
            </a:r>
            <a:r>
              <a:rPr lang="en-US" altLang="ko-KR" baseline="0" dirty="0"/>
              <a:t> engine is responsible for faster initialization of booting scheme and enabling kernel facility. </a:t>
            </a:r>
          </a:p>
          <a:p>
            <a:endParaRPr lang="en-US" altLang="ko-KR" baseline="0" dirty="0"/>
          </a:p>
          <a:p>
            <a:r>
              <a:rPr lang="en-US" altLang="ko-KR" baseline="0" dirty="0"/>
              <a:t>Service engine is in charge of controlling booting time critical services and booting time non-critical services. </a:t>
            </a:r>
          </a:p>
          <a:p>
            <a:endParaRPr lang="en-US" altLang="ko-KR" baseline="0" dirty="0"/>
          </a:p>
          <a:p>
            <a:endParaRPr lang="en-US" altLang="ko-KR" dirty="0"/>
          </a:p>
        </p:txBody>
      </p:sp>
      <p:sp>
        <p:nvSpPr>
          <p:cNvPr id="4" name="슬라이드 번호 개체 틀 3"/>
          <p:cNvSpPr>
            <a:spLocks noGrp="1"/>
          </p:cNvSpPr>
          <p:nvPr>
            <p:ph type="sldNum" sz="quarter" idx="10"/>
          </p:nvPr>
        </p:nvSpPr>
        <p:spPr/>
        <p:txBody>
          <a:bodyPr/>
          <a:lstStyle/>
          <a:p>
            <a:fld id="{C0F62CD7-7074-4992-9780-CF352F231CED}" type="slidenum">
              <a:rPr lang="ko-KR" altLang="en-US" smtClean="0"/>
              <a:t>17</a:t>
            </a:fld>
            <a:endParaRPr lang="ko-KR" altLang="en-US" dirty="0"/>
          </a:p>
        </p:txBody>
      </p:sp>
    </p:spTree>
    <p:extLst>
      <p:ext uri="{BB962C8B-B14F-4D97-AF65-F5344CB8AC3E}">
        <p14:creationId xmlns:p14="http://schemas.microsoft.com/office/powerpoint/2010/main" val="2436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0F62CD7-7074-4992-9780-CF352F231CED}" type="slidenum">
              <a:rPr lang="ko-KR" altLang="en-US" smtClean="0"/>
              <a:t>18</a:t>
            </a:fld>
            <a:endParaRPr lang="ko-KR" altLang="en-US" dirty="0"/>
          </a:p>
        </p:txBody>
      </p:sp>
    </p:spTree>
    <p:extLst>
      <p:ext uri="{BB962C8B-B14F-4D97-AF65-F5344CB8AC3E}">
        <p14:creationId xmlns:p14="http://schemas.microsoft.com/office/powerpoint/2010/main" val="435921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0F62CD7-7074-4992-9780-CF352F231CED}" type="slidenum">
              <a:rPr lang="ko-KR" altLang="en-US" smtClean="0"/>
              <a:t>19</a:t>
            </a:fld>
            <a:endParaRPr lang="ko-KR" altLang="en-US" dirty="0"/>
          </a:p>
        </p:txBody>
      </p:sp>
    </p:spTree>
    <p:extLst>
      <p:ext uri="{BB962C8B-B14F-4D97-AF65-F5344CB8AC3E}">
        <p14:creationId xmlns:p14="http://schemas.microsoft.com/office/powerpoint/2010/main" val="437625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0"/>
            <a:r>
              <a:rPr lang="en-US" altLang="ko-KR" dirty="0">
                <a:latin typeface="Calibri" pitchFamily="34" charset="0"/>
                <a:cs typeface="Times New Roman" pitchFamily="18" charset="0"/>
              </a:rPr>
              <a:t>Consumers desire shorter response time to user input for consumer electronics, including TV</a:t>
            </a:r>
          </a:p>
          <a:p>
            <a:pPr algn="just" latinLnBrk="0"/>
            <a:endParaRPr lang="en-US" altLang="ko-KR" dirty="0">
              <a:latin typeface="Calibri" pitchFamily="34" charset="0"/>
              <a:cs typeface="Times New Roman" pitchFamily="18" charset="0"/>
            </a:endParaRPr>
          </a:p>
          <a:p>
            <a:pPr algn="just" latinLnBrk="0"/>
            <a:r>
              <a:rPr lang="en-US" altLang="ko-KR" dirty="0">
                <a:latin typeface="Calibri" pitchFamily="34" charset="0"/>
                <a:cs typeface="Times New Roman" pitchFamily="18" charset="0"/>
              </a:rPr>
              <a:t>Today, many seconds are required with modern smart TVs. Degeneration is usually incurred by increased number and complexity of software</a:t>
            </a:r>
          </a:p>
          <a:p>
            <a:pPr algn="just" latinLnBrk="0"/>
            <a:endParaRPr lang="en-US" altLang="ko-KR" dirty="0">
              <a:latin typeface="Calibri" pitchFamily="34" charset="0"/>
              <a:cs typeface="Times New Roman" pitchFamily="18" charset="0"/>
            </a:endParaRPr>
          </a:p>
          <a:p>
            <a:pPr algn="just" latinLnBrk="0"/>
            <a:r>
              <a:rPr lang="en-US" altLang="ko-KR" dirty="0">
                <a:latin typeface="Calibri" pitchFamily="34" charset="0"/>
                <a:cs typeface="Times New Roman" pitchFamily="18" charset="0"/>
              </a:rPr>
              <a:t>To reduce the booting time of consumer electronics, developers have used various approaches, including hibernation and suspend-to-RAM</a:t>
            </a:r>
          </a:p>
          <a:p>
            <a:pPr algn="just" latinLnBrk="0"/>
            <a:endParaRPr lang="en-US" altLang="ko-KR" dirty="0">
              <a:latin typeface="Calibri" pitchFamily="34" charset="0"/>
              <a:cs typeface="Times New Roman" pitchFamily="18" charset="0"/>
            </a:endParaRPr>
          </a:p>
          <a:p>
            <a:pPr algn="just" latinLnBrk="0"/>
            <a:r>
              <a:rPr lang="en-US" altLang="ko-KR" dirty="0">
                <a:latin typeface="Calibri" pitchFamily="34" charset="0"/>
                <a:cs typeface="Times New Roman" pitchFamily="18" charset="0"/>
              </a:rPr>
              <a:t>With a continuous power supply, device may use suspend-to-RAM, which stores all hardware states into RAM and keeps RAM powered </a:t>
            </a:r>
            <a:endParaRPr lang="ko-KR" altLang="en-US" dirty="0">
              <a:latin typeface="Calibri" pitchFamily="34" charset="0"/>
              <a:cs typeface="Times New Roman" pitchFamily="18" charset="0"/>
            </a:endParaRPr>
          </a:p>
          <a:p>
            <a:endParaRPr lang="ko-KR" altLang="en-US" dirty="0"/>
          </a:p>
        </p:txBody>
      </p:sp>
      <p:sp>
        <p:nvSpPr>
          <p:cNvPr id="4" name="슬라이드 번호 개체 틀 3"/>
          <p:cNvSpPr>
            <a:spLocks noGrp="1"/>
          </p:cNvSpPr>
          <p:nvPr>
            <p:ph type="sldNum" sz="quarter" idx="10"/>
          </p:nvPr>
        </p:nvSpPr>
        <p:spPr/>
        <p:txBody>
          <a:bodyPr/>
          <a:lstStyle/>
          <a:p>
            <a:fld id="{C0F62CD7-7074-4992-9780-CF352F231CED}" type="slidenum">
              <a:rPr lang="ko-KR" altLang="en-US" smtClean="0"/>
              <a:t>2</a:t>
            </a:fld>
            <a:endParaRPr lang="ko-KR" altLang="en-US" dirty="0"/>
          </a:p>
        </p:txBody>
      </p:sp>
    </p:spTree>
    <p:extLst>
      <p:ext uri="{BB962C8B-B14F-4D97-AF65-F5344CB8AC3E}">
        <p14:creationId xmlns:p14="http://schemas.microsoft.com/office/powerpoint/2010/main" val="2449120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0F62CD7-7074-4992-9780-CF352F231CED}" type="slidenum">
              <a:rPr lang="ko-KR" altLang="en-US" smtClean="0"/>
              <a:t>21</a:t>
            </a:fld>
            <a:endParaRPr lang="ko-KR" altLang="en-US" dirty="0"/>
          </a:p>
        </p:txBody>
      </p:sp>
    </p:spTree>
    <p:extLst>
      <p:ext uri="{BB962C8B-B14F-4D97-AF65-F5344CB8AC3E}">
        <p14:creationId xmlns:p14="http://schemas.microsoft.com/office/powerpoint/2010/main" val="1640902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0F62CD7-7074-4992-9780-CF352F231CED}" type="slidenum">
              <a:rPr lang="ko-KR" altLang="en-US" smtClean="0"/>
              <a:t>22</a:t>
            </a:fld>
            <a:endParaRPr lang="ko-KR" altLang="en-US" dirty="0"/>
          </a:p>
        </p:txBody>
      </p:sp>
    </p:spTree>
    <p:extLst>
      <p:ext uri="{BB962C8B-B14F-4D97-AF65-F5344CB8AC3E}">
        <p14:creationId xmlns:p14="http://schemas.microsoft.com/office/powerpoint/2010/main" val="74070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0F62CD7-7074-4992-9780-CF352F231CED}" type="slidenum">
              <a:rPr lang="ko-KR" altLang="en-US" smtClean="0"/>
              <a:t>23</a:t>
            </a:fld>
            <a:endParaRPr lang="ko-KR" altLang="en-US" dirty="0"/>
          </a:p>
        </p:txBody>
      </p:sp>
    </p:spTree>
    <p:extLst>
      <p:ext uri="{BB962C8B-B14F-4D97-AF65-F5344CB8AC3E}">
        <p14:creationId xmlns:p14="http://schemas.microsoft.com/office/powerpoint/2010/main" val="206695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0F62CD7-7074-4992-9780-CF352F231CED}" type="slidenum">
              <a:rPr lang="ko-KR" altLang="en-US" smtClean="0"/>
              <a:t>24</a:t>
            </a:fld>
            <a:endParaRPr lang="ko-KR" altLang="en-US" dirty="0"/>
          </a:p>
        </p:txBody>
      </p:sp>
    </p:spTree>
    <p:extLst>
      <p:ext uri="{BB962C8B-B14F-4D97-AF65-F5344CB8AC3E}">
        <p14:creationId xmlns:p14="http://schemas.microsoft.com/office/powerpoint/2010/main" val="1010277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0F62CD7-7074-4992-9780-CF352F231CED}" type="slidenum">
              <a:rPr lang="ko-KR" altLang="en-US" smtClean="0"/>
              <a:t>25</a:t>
            </a:fld>
            <a:endParaRPr lang="ko-KR" altLang="en-US" dirty="0"/>
          </a:p>
        </p:txBody>
      </p:sp>
    </p:spTree>
    <p:extLst>
      <p:ext uri="{BB962C8B-B14F-4D97-AF65-F5344CB8AC3E}">
        <p14:creationId xmlns:p14="http://schemas.microsoft.com/office/powerpoint/2010/main" val="3993316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0F62CD7-7074-4992-9780-CF352F231CED}" type="slidenum">
              <a:rPr lang="ko-KR" altLang="en-US" smtClean="0"/>
              <a:t>26</a:t>
            </a:fld>
            <a:endParaRPr lang="ko-KR" altLang="en-US" dirty="0"/>
          </a:p>
        </p:txBody>
      </p:sp>
    </p:spTree>
    <p:extLst>
      <p:ext uri="{BB962C8B-B14F-4D97-AF65-F5344CB8AC3E}">
        <p14:creationId xmlns:p14="http://schemas.microsoft.com/office/powerpoint/2010/main" val="543964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0F62CD7-7074-4992-9780-CF352F231CED}" type="slidenum">
              <a:rPr lang="ko-KR" altLang="en-US" smtClean="0"/>
              <a:t>27</a:t>
            </a:fld>
            <a:endParaRPr lang="ko-KR" altLang="en-US" dirty="0"/>
          </a:p>
        </p:txBody>
      </p:sp>
    </p:spTree>
    <p:extLst>
      <p:ext uri="{BB962C8B-B14F-4D97-AF65-F5344CB8AC3E}">
        <p14:creationId xmlns:p14="http://schemas.microsoft.com/office/powerpoint/2010/main" val="2612667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xfrm>
            <a:off x="993775" y="768350"/>
            <a:ext cx="5116513" cy="3836988"/>
          </a:xfrm>
          <a:ln/>
        </p:spPr>
      </p:sp>
      <p:sp>
        <p:nvSpPr>
          <p:cNvPr id="33795" name="Rectangle 3"/>
          <p:cNvSpPr>
            <a:spLocks noGrp="1" noChangeArrowheads="1"/>
          </p:cNvSpPr>
          <p:nvPr>
            <p:ph type="body" idx="1"/>
          </p:nvPr>
        </p:nvSpPr>
        <p:spPr>
          <a:noFill/>
          <a:ln/>
        </p:spPr>
        <p:txBody>
          <a:bodyPr/>
          <a:lstStyle/>
          <a:p>
            <a:pPr eaLnBrk="1" hangingPunct="1"/>
            <a:endParaRPr lang="ko-KR"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We evaluated the effect of the our proposed</a:t>
            </a:r>
            <a:r>
              <a:rPr lang="en-US" altLang="ko-KR" baseline="0" dirty="0"/>
              <a:t> system in </a:t>
            </a:r>
            <a:r>
              <a:rPr lang="en-US" altLang="ko-KR" baseline="0" dirty="0" err="1"/>
              <a:t>Tizen</a:t>
            </a:r>
            <a:r>
              <a:rPr lang="en-US" altLang="ko-KR" baseline="0" dirty="0"/>
              <a:t> software platform based on Linux kernel. </a:t>
            </a:r>
          </a:p>
          <a:p>
            <a:endParaRPr lang="ko-KR" altLang="en-US" dirty="0"/>
          </a:p>
        </p:txBody>
      </p:sp>
      <p:sp>
        <p:nvSpPr>
          <p:cNvPr id="4" name="슬라이드 번호 개체 틀 3"/>
          <p:cNvSpPr>
            <a:spLocks noGrp="1"/>
          </p:cNvSpPr>
          <p:nvPr>
            <p:ph type="sldNum" sz="quarter" idx="10"/>
          </p:nvPr>
        </p:nvSpPr>
        <p:spPr/>
        <p:txBody>
          <a:bodyPr/>
          <a:lstStyle/>
          <a:p>
            <a:fld id="{C0F62CD7-7074-4992-9780-CF352F231CED}" type="slidenum">
              <a:rPr lang="ko-KR" altLang="en-US" smtClean="0"/>
              <a:t>29</a:t>
            </a:fld>
            <a:endParaRPr lang="ko-KR" altLang="en-US" dirty="0"/>
          </a:p>
        </p:txBody>
      </p:sp>
    </p:spTree>
    <p:extLst>
      <p:ext uri="{BB962C8B-B14F-4D97-AF65-F5344CB8AC3E}">
        <p14:creationId xmlns:p14="http://schemas.microsoft.com/office/powerpoint/2010/main" val="2924702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Let’s see  the effect of the RCU Booster at boot time. </a:t>
            </a:r>
          </a:p>
          <a:p>
            <a:endParaRPr lang="en-US" altLang="ko-KR" dirty="0"/>
          </a:p>
          <a:p>
            <a:r>
              <a:rPr lang="en-US" altLang="ko-KR" dirty="0"/>
              <a:t>Right</a:t>
            </a:r>
            <a:r>
              <a:rPr lang="en-US" altLang="ko-KR" baseline="0" dirty="0"/>
              <a:t> graph show the sequential operation flow of three engines in booting booster. </a:t>
            </a:r>
          </a:p>
          <a:p>
            <a:endParaRPr lang="en-US" altLang="ko-KR" dirty="0"/>
          </a:p>
          <a:p>
            <a:r>
              <a:rPr lang="en-US" altLang="ko-KR" dirty="0"/>
              <a:t>By</a:t>
            </a:r>
            <a:r>
              <a:rPr lang="en-US" altLang="ko-KR" baseline="0" dirty="0"/>
              <a:t> introducing our RCU Booster, </a:t>
            </a:r>
            <a:r>
              <a:rPr lang="en-US" altLang="ko-KR" dirty="0"/>
              <a:t>We could dramatically reduce the start</a:t>
            </a:r>
            <a:r>
              <a:rPr lang="en-US" altLang="ko-KR" baseline="0" dirty="0"/>
              <a:t> time of the services from 700ms to 400ms. </a:t>
            </a:r>
          </a:p>
          <a:p>
            <a:endParaRPr lang="ko-KR" altLang="en-US" dirty="0"/>
          </a:p>
        </p:txBody>
      </p:sp>
      <p:sp>
        <p:nvSpPr>
          <p:cNvPr id="4" name="슬라이드 번호 개체 틀 3"/>
          <p:cNvSpPr>
            <a:spLocks noGrp="1"/>
          </p:cNvSpPr>
          <p:nvPr>
            <p:ph type="sldNum" sz="quarter" idx="10"/>
          </p:nvPr>
        </p:nvSpPr>
        <p:spPr/>
        <p:txBody>
          <a:bodyPr/>
          <a:lstStyle/>
          <a:p>
            <a:fld id="{C0F62CD7-7074-4992-9780-CF352F231CED}" type="slidenum">
              <a:rPr lang="ko-KR" altLang="en-US" smtClean="0"/>
              <a:t>30</a:t>
            </a:fld>
            <a:endParaRPr lang="ko-KR" altLang="en-US" dirty="0"/>
          </a:p>
        </p:txBody>
      </p:sp>
    </p:spTree>
    <p:extLst>
      <p:ext uri="{BB962C8B-B14F-4D97-AF65-F5344CB8AC3E}">
        <p14:creationId xmlns:p14="http://schemas.microsoft.com/office/powerpoint/2010/main" val="1742389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54602">
              <a:defRPr/>
            </a:pPr>
            <a:r>
              <a:rPr lang="en-US" altLang="ko-KR" dirty="0"/>
              <a:t>Many Customers have suspected the energy efficiency of consumer electronics. </a:t>
            </a:r>
          </a:p>
          <a:p>
            <a:pPr defTabSz="954602">
              <a:defRPr/>
            </a:pPr>
            <a:r>
              <a:rPr lang="en-US" altLang="ko-KR" dirty="0"/>
              <a:t>Let’s see the video file how customers check the power consumption of their device. </a:t>
            </a:r>
          </a:p>
          <a:p>
            <a:pPr defTabSz="954602">
              <a:defRPr/>
            </a:pPr>
            <a:r>
              <a:rPr lang="en-US" altLang="ko-KR" dirty="0"/>
              <a:t> #### Video Play:  within 20 s #####</a:t>
            </a:r>
          </a:p>
          <a:p>
            <a:pPr marL="0" marR="0" indent="0" algn="l" defTabSz="954602" rtl="0" eaLnBrk="1" fontAlgn="auto" latinLnBrk="1" hangingPunct="1">
              <a:lnSpc>
                <a:spcPct val="100000"/>
              </a:lnSpc>
              <a:spcBef>
                <a:spcPts val="0"/>
              </a:spcBef>
              <a:spcAft>
                <a:spcPts val="0"/>
              </a:spcAft>
              <a:buClrTx/>
              <a:buSzTx/>
              <a:buFontTx/>
              <a:buNone/>
              <a:tabLst/>
              <a:defRPr/>
            </a:pPr>
            <a:r>
              <a:rPr lang="en-US" altLang="ko-KR" baseline="0" dirty="0"/>
              <a:t>Some digital TVs spend the power consumption in stand by  mode up </a:t>
            </a:r>
            <a:r>
              <a:rPr lang="en-US" altLang="ko-KR" baseline="0" dirty="0" err="1"/>
              <a:t>tol</a:t>
            </a:r>
            <a:r>
              <a:rPr lang="en-US" altLang="ko-KR" baseline="0" dirty="0"/>
              <a:t> 20 or 30 watts. </a:t>
            </a:r>
            <a:endParaRPr lang="en-US" altLang="ko-KR" dirty="0"/>
          </a:p>
          <a:p>
            <a:pPr defTabSz="954602">
              <a:defRPr/>
            </a:pPr>
            <a:r>
              <a:rPr lang="en-US" altLang="ko-KR" dirty="0"/>
              <a:t>As you can see</a:t>
            </a:r>
            <a:r>
              <a:rPr lang="en-US" altLang="ko-KR" baseline="0" dirty="0"/>
              <a:t>, some customers have been utilizing the power estimator to check the real energy efficiency of their devices. </a:t>
            </a:r>
          </a:p>
          <a:p>
            <a:pPr defTabSz="954602">
              <a:defRPr/>
            </a:pPr>
            <a:endParaRPr lang="en-US" altLang="ko-KR" dirty="0"/>
          </a:p>
        </p:txBody>
      </p:sp>
      <p:sp>
        <p:nvSpPr>
          <p:cNvPr id="4" name="슬라이드 번호 개체 틀 3"/>
          <p:cNvSpPr>
            <a:spLocks noGrp="1"/>
          </p:cNvSpPr>
          <p:nvPr>
            <p:ph type="sldNum" sz="quarter" idx="10"/>
          </p:nvPr>
        </p:nvSpPr>
        <p:spPr/>
        <p:txBody>
          <a:bodyPr/>
          <a:lstStyle/>
          <a:p>
            <a:fld id="{C0F62CD7-7074-4992-9780-CF352F231CED}" type="slidenum">
              <a:rPr lang="ko-KR" altLang="en-US" smtClean="0"/>
              <a:t>3</a:t>
            </a:fld>
            <a:endParaRPr lang="ko-KR" altLang="en-US" dirty="0"/>
          </a:p>
        </p:txBody>
      </p:sp>
    </p:spTree>
    <p:extLst>
      <p:ext uri="{BB962C8B-B14F-4D97-AF65-F5344CB8AC3E}">
        <p14:creationId xmlns:p14="http://schemas.microsoft.com/office/powerpoint/2010/main" val="2794532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latin typeface="Calibri" pitchFamily="34" charset="0"/>
                <a:cs typeface="Times New Roman" pitchFamily="18" charset="0"/>
              </a:rPr>
              <a:t>Let’s see how booting booster group isolator works.</a:t>
            </a:r>
          </a:p>
          <a:p>
            <a:r>
              <a:rPr lang="en-US" altLang="ko-KR" dirty="0">
                <a:latin typeface="Calibri" pitchFamily="34" charset="0"/>
                <a:cs typeface="Times New Roman" pitchFamily="18" charset="0"/>
              </a:rPr>
              <a:t> </a:t>
            </a:r>
          </a:p>
          <a:p>
            <a:r>
              <a:rPr lang="en-US" altLang="ko-KR" dirty="0">
                <a:latin typeface="Calibri" pitchFamily="34" charset="0"/>
                <a:cs typeface="Times New Roman" pitchFamily="18" charset="0"/>
              </a:rPr>
              <a:t>//For fast boot, </a:t>
            </a:r>
            <a:r>
              <a:rPr lang="en-US" altLang="ko-KR" dirty="0" err="1">
                <a:latin typeface="Calibri" pitchFamily="34" charset="0"/>
                <a:cs typeface="Times New Roman" pitchFamily="18" charset="0"/>
              </a:rPr>
              <a:t>dbus</a:t>
            </a:r>
            <a:r>
              <a:rPr lang="en-US" altLang="ko-KR" dirty="0">
                <a:latin typeface="Calibri" pitchFamily="34" charset="0"/>
                <a:cs typeface="Times New Roman" pitchFamily="18" charset="0"/>
              </a:rPr>
              <a:t> </a:t>
            </a:r>
            <a:r>
              <a:rPr lang="en-US" altLang="ko-KR" dirty="0" err="1">
                <a:latin typeface="Calibri" pitchFamily="34" charset="0"/>
                <a:cs typeface="Times New Roman" pitchFamily="18" charset="0"/>
              </a:rPr>
              <a:t>servcie</a:t>
            </a:r>
            <a:r>
              <a:rPr lang="en-US" altLang="ko-KR" dirty="0">
                <a:latin typeface="Calibri" pitchFamily="34" charset="0"/>
                <a:cs typeface="Times New Roman" pitchFamily="18" charset="0"/>
              </a:rPr>
              <a:t> is the booting time critical service. It is dependent on the execution time of the mount service var. </a:t>
            </a:r>
          </a:p>
          <a:p>
            <a:endParaRPr lang="en-US" altLang="ko-KR" dirty="0">
              <a:latin typeface="Calibri" pitchFamily="34" charset="0"/>
              <a:cs typeface="Times New Roman" pitchFamily="18" charset="0"/>
            </a:endParaRPr>
          </a:p>
          <a:p>
            <a:r>
              <a:rPr lang="en-US" altLang="ko-KR" dirty="0">
                <a:latin typeface="Calibri" pitchFamily="34" charset="0"/>
                <a:cs typeface="Times New Roman" pitchFamily="18" charset="0"/>
              </a:rPr>
              <a:t>//The right graph shows the effects on</a:t>
            </a:r>
            <a:r>
              <a:rPr lang="en-US" altLang="ko-KR" baseline="0" dirty="0">
                <a:latin typeface="Calibri" pitchFamily="34" charset="0"/>
                <a:cs typeface="Times New Roman" pitchFamily="18" charset="0"/>
              </a:rPr>
              <a:t> partial execution</a:t>
            </a:r>
            <a:r>
              <a:rPr lang="en-US" altLang="ko-KR" dirty="0">
                <a:latin typeface="Calibri" pitchFamily="34" charset="0"/>
                <a:cs typeface="Times New Roman" pitchFamily="18" charset="0"/>
              </a:rPr>
              <a:t> of BB Group by adding mount service </a:t>
            </a:r>
            <a:r>
              <a:rPr lang="en-US" altLang="ko-KR" dirty="0" err="1">
                <a:latin typeface="Calibri" pitchFamily="34" charset="0"/>
                <a:cs typeface="Times New Roman" pitchFamily="18" charset="0"/>
              </a:rPr>
              <a:t>var</a:t>
            </a:r>
            <a:r>
              <a:rPr lang="en-US" altLang="ko-KR" dirty="0">
                <a:latin typeface="Calibri" pitchFamily="34" charset="0"/>
                <a:cs typeface="Times New Roman" pitchFamily="18" charset="0"/>
              </a:rPr>
              <a:t>  into BB Group to advance the launching time of </a:t>
            </a:r>
            <a:r>
              <a:rPr lang="en-US" altLang="ko-KR" dirty="0" err="1">
                <a:latin typeface="Calibri" pitchFamily="34" charset="0"/>
                <a:cs typeface="Times New Roman" pitchFamily="18" charset="0"/>
              </a:rPr>
              <a:t>dbus</a:t>
            </a:r>
            <a:r>
              <a:rPr lang="en-US" altLang="ko-KR" dirty="0">
                <a:latin typeface="Calibri" pitchFamily="34" charset="0"/>
                <a:cs typeface="Times New Roman" pitchFamily="18" charset="0"/>
              </a:rPr>
              <a:t> service</a:t>
            </a:r>
          </a:p>
          <a:p>
            <a:endParaRPr lang="en-US" altLang="ko-KR" dirty="0">
              <a:latin typeface="Calibri" pitchFamily="34" charset="0"/>
              <a:cs typeface="Times New Roman" pitchFamily="18" charset="0"/>
            </a:endParaRPr>
          </a:p>
          <a:p>
            <a:r>
              <a:rPr lang="en-US" altLang="ko-KR" dirty="0">
                <a:latin typeface="Calibri" pitchFamily="34" charset="0"/>
                <a:cs typeface="Times New Roman" pitchFamily="18" charset="0"/>
              </a:rPr>
              <a:t>//We could optimized</a:t>
            </a:r>
            <a:r>
              <a:rPr lang="en-US" altLang="ko-KR" baseline="0" dirty="0">
                <a:latin typeface="Calibri" pitchFamily="34" charset="0"/>
                <a:cs typeface="Times New Roman" pitchFamily="18" charset="0"/>
              </a:rPr>
              <a:t> the start time of the </a:t>
            </a:r>
            <a:r>
              <a:rPr lang="en-US" altLang="ko-KR" baseline="0" dirty="0" err="1">
                <a:latin typeface="Calibri" pitchFamily="34" charset="0"/>
                <a:cs typeface="Times New Roman" pitchFamily="18" charset="0"/>
              </a:rPr>
              <a:t>dbus</a:t>
            </a:r>
            <a:r>
              <a:rPr lang="en-US" altLang="ko-KR" baseline="0" dirty="0">
                <a:latin typeface="Calibri" pitchFamily="34" charset="0"/>
                <a:cs typeface="Times New Roman" pitchFamily="18" charset="0"/>
              </a:rPr>
              <a:t> service without any application modification f</a:t>
            </a:r>
            <a:r>
              <a:rPr lang="en-US" altLang="ko-KR" dirty="0">
                <a:latin typeface="Calibri" pitchFamily="34" charset="0"/>
                <a:cs typeface="Times New Roman" pitchFamily="18" charset="0"/>
              </a:rPr>
              <a:t>rom 400ms</a:t>
            </a:r>
            <a:r>
              <a:rPr lang="en-US" altLang="ko-KR" baseline="0" dirty="0">
                <a:latin typeface="Calibri" pitchFamily="34" charset="0"/>
                <a:cs typeface="Times New Roman" pitchFamily="18" charset="0"/>
              </a:rPr>
              <a:t> to 200msc</a:t>
            </a:r>
            <a:endParaRPr lang="en-US" altLang="ko-KR" dirty="0">
              <a:latin typeface="Calibri" pitchFamily="34" charset="0"/>
              <a:cs typeface="Times New Roman" pitchFamily="18" charset="0"/>
            </a:endParaRPr>
          </a:p>
          <a:p>
            <a:endParaRPr lang="en-US" altLang="ko-KR" dirty="0">
              <a:latin typeface="Calibri" pitchFamily="34" charset="0"/>
              <a:cs typeface="Times New Roman" pitchFamily="18" charset="0"/>
            </a:endParaRPr>
          </a:p>
        </p:txBody>
      </p:sp>
      <p:sp>
        <p:nvSpPr>
          <p:cNvPr id="4" name="슬라이드 번호 개체 틀 3"/>
          <p:cNvSpPr>
            <a:spLocks noGrp="1"/>
          </p:cNvSpPr>
          <p:nvPr>
            <p:ph type="sldNum" sz="quarter" idx="10"/>
          </p:nvPr>
        </p:nvSpPr>
        <p:spPr/>
        <p:txBody>
          <a:bodyPr/>
          <a:lstStyle/>
          <a:p>
            <a:fld id="{C0F62CD7-7074-4992-9780-CF352F231CED}" type="slidenum">
              <a:rPr lang="ko-KR" altLang="en-US" smtClean="0"/>
              <a:t>31</a:t>
            </a:fld>
            <a:endParaRPr lang="ko-KR" altLang="en-US" dirty="0"/>
          </a:p>
        </p:txBody>
      </p:sp>
    </p:spTree>
    <p:extLst>
      <p:ext uri="{BB962C8B-B14F-4D97-AF65-F5344CB8AC3E}">
        <p14:creationId xmlns:p14="http://schemas.microsoft.com/office/powerpoint/2010/main" val="1407981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We</a:t>
            </a:r>
            <a:r>
              <a:rPr lang="en-US" altLang="ko-KR" baseline="0" dirty="0"/>
              <a:t> also  evaluated the system-wide experiment before deploying our booting booster based commercial digital TV sets. </a:t>
            </a:r>
          </a:p>
          <a:p>
            <a:endParaRPr lang="en-US" altLang="ko-KR" baseline="0" dirty="0"/>
          </a:p>
          <a:p>
            <a:r>
              <a:rPr lang="en-US" altLang="ko-KR" baseline="0" dirty="0"/>
              <a:t>We could drastically reduced the booting time of the existing digital TV sets  from 8.1 s to 3.5 s. </a:t>
            </a:r>
            <a:endParaRPr lang="ko-KR" altLang="en-US" dirty="0"/>
          </a:p>
        </p:txBody>
      </p:sp>
      <p:sp>
        <p:nvSpPr>
          <p:cNvPr id="4" name="슬라이드 번호 개체 틀 3"/>
          <p:cNvSpPr>
            <a:spLocks noGrp="1"/>
          </p:cNvSpPr>
          <p:nvPr>
            <p:ph type="sldNum" sz="quarter" idx="10"/>
          </p:nvPr>
        </p:nvSpPr>
        <p:spPr/>
        <p:txBody>
          <a:bodyPr/>
          <a:lstStyle/>
          <a:p>
            <a:fld id="{C0F62CD7-7074-4992-9780-CF352F231CED}" type="slidenum">
              <a:rPr lang="ko-KR" altLang="en-US" smtClean="0"/>
              <a:t>32</a:t>
            </a:fld>
            <a:endParaRPr lang="ko-KR" altLang="en-US" dirty="0"/>
          </a:p>
        </p:txBody>
      </p:sp>
    </p:spTree>
    <p:extLst>
      <p:ext uri="{BB962C8B-B14F-4D97-AF65-F5344CB8AC3E}">
        <p14:creationId xmlns:p14="http://schemas.microsoft.com/office/powerpoint/2010/main" val="22521343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09382">
              <a:lnSpc>
                <a:spcPct val="76000"/>
              </a:lnSpc>
              <a:buSzPct val="45000"/>
              <a:tabLst>
                <a:tab pos="473986" algn="l"/>
                <a:tab pos="951288" algn="l"/>
                <a:tab pos="1428589" algn="l"/>
                <a:tab pos="1905890" algn="l"/>
                <a:tab pos="2383191" algn="l"/>
                <a:tab pos="2860492" algn="l"/>
                <a:tab pos="3337794" algn="l"/>
                <a:tab pos="3815094" algn="l"/>
                <a:tab pos="4292396" algn="l"/>
                <a:tab pos="4769696" algn="l"/>
                <a:tab pos="5246998" algn="l"/>
                <a:tab pos="5724299" algn="l"/>
                <a:tab pos="6201600" algn="l"/>
                <a:tab pos="6678902" algn="l"/>
                <a:tab pos="7156202" algn="l"/>
                <a:tab pos="7633504" algn="l"/>
                <a:tab pos="8110804" algn="l"/>
                <a:tab pos="8588106" algn="l"/>
                <a:tab pos="9065406" algn="l"/>
                <a:tab pos="9542708" algn="l"/>
              </a:tabLst>
            </a:pPr>
            <a:r>
              <a:rPr lang="en-US" altLang="ko-KR" dirty="0">
                <a:solidFill>
                  <a:srgbClr val="FF0000"/>
                </a:solidFill>
                <a:latin typeface="Times New Roman" pitchFamily="18" charset="0"/>
                <a:cs typeface="Times New Roman" pitchFamily="18" charset="0"/>
              </a:rPr>
              <a:t>Let’s see  the boot time of the devices after applying Booting Booster in real digital TV. </a:t>
            </a:r>
          </a:p>
          <a:p>
            <a:pPr marL="109382">
              <a:lnSpc>
                <a:spcPct val="76000"/>
              </a:lnSpc>
              <a:buSzPct val="45000"/>
              <a:tabLst>
                <a:tab pos="473986" algn="l"/>
                <a:tab pos="951288" algn="l"/>
                <a:tab pos="1428589" algn="l"/>
                <a:tab pos="1905890" algn="l"/>
                <a:tab pos="2383191" algn="l"/>
                <a:tab pos="2860492" algn="l"/>
                <a:tab pos="3337794" algn="l"/>
                <a:tab pos="3815094" algn="l"/>
                <a:tab pos="4292396" algn="l"/>
                <a:tab pos="4769696" algn="l"/>
                <a:tab pos="5246998" algn="l"/>
                <a:tab pos="5724299" algn="l"/>
                <a:tab pos="6201600" algn="l"/>
                <a:tab pos="6678902" algn="l"/>
                <a:tab pos="7156202" algn="l"/>
                <a:tab pos="7633504" algn="l"/>
                <a:tab pos="8110804" algn="l"/>
                <a:tab pos="8588106" algn="l"/>
                <a:tab pos="9065406" algn="l"/>
                <a:tab pos="9542708" algn="l"/>
              </a:tabLst>
            </a:pPr>
            <a:endParaRPr lang="en-US" altLang="ko-KR" dirty="0">
              <a:solidFill>
                <a:srgbClr val="FF0000"/>
              </a:solidFill>
              <a:latin typeface="Times New Roman" pitchFamily="18" charset="0"/>
              <a:cs typeface="Times New Roman" pitchFamily="18" charset="0"/>
            </a:endParaRPr>
          </a:p>
          <a:p>
            <a:pPr marL="109382" defTabSz="954602">
              <a:lnSpc>
                <a:spcPct val="76000"/>
              </a:lnSpc>
              <a:buSzPct val="45000"/>
              <a:tabLst>
                <a:tab pos="473986" algn="l"/>
                <a:tab pos="951288" algn="l"/>
                <a:tab pos="1428589" algn="l"/>
                <a:tab pos="1905890" algn="l"/>
                <a:tab pos="2383191" algn="l"/>
                <a:tab pos="2860492" algn="l"/>
                <a:tab pos="3337794" algn="l"/>
                <a:tab pos="3815094" algn="l"/>
                <a:tab pos="4292396" algn="l"/>
                <a:tab pos="4769696" algn="l"/>
                <a:tab pos="5246998" algn="l"/>
                <a:tab pos="5724299" algn="l"/>
                <a:tab pos="6201600" algn="l"/>
                <a:tab pos="6678902" algn="l"/>
                <a:tab pos="7156202" algn="l"/>
                <a:tab pos="7633504" algn="l"/>
                <a:tab pos="8110804" algn="l"/>
                <a:tab pos="8588106" algn="l"/>
                <a:tab pos="9065406" algn="l"/>
                <a:tab pos="9542708" algn="l"/>
              </a:tabLst>
              <a:defRPr/>
            </a:pPr>
            <a:r>
              <a:rPr lang="en-US" altLang="ko-KR" dirty="0">
                <a:solidFill>
                  <a:srgbClr val="FF0000"/>
                </a:solidFill>
                <a:latin typeface="Times New Roman" pitchFamily="18" charset="0"/>
                <a:cs typeface="Times New Roman" pitchFamily="18" charset="0"/>
              </a:rPr>
              <a:t>### PLAY VIDEO ### </a:t>
            </a:r>
          </a:p>
          <a:p>
            <a:pPr marL="109382" defTabSz="954602">
              <a:lnSpc>
                <a:spcPct val="76000"/>
              </a:lnSpc>
              <a:buSzPct val="45000"/>
              <a:tabLst>
                <a:tab pos="473986" algn="l"/>
                <a:tab pos="951288" algn="l"/>
                <a:tab pos="1428589" algn="l"/>
                <a:tab pos="1905890" algn="l"/>
                <a:tab pos="2383191" algn="l"/>
                <a:tab pos="2860492" algn="l"/>
                <a:tab pos="3337794" algn="l"/>
                <a:tab pos="3815094" algn="l"/>
                <a:tab pos="4292396" algn="l"/>
                <a:tab pos="4769696" algn="l"/>
                <a:tab pos="5246998" algn="l"/>
                <a:tab pos="5724299" algn="l"/>
                <a:tab pos="6201600" algn="l"/>
                <a:tab pos="6678902" algn="l"/>
                <a:tab pos="7156202" algn="l"/>
                <a:tab pos="7633504" algn="l"/>
                <a:tab pos="8110804" algn="l"/>
                <a:tab pos="8588106" algn="l"/>
                <a:tab pos="9065406" algn="l"/>
                <a:tab pos="9542708" algn="l"/>
              </a:tabLst>
              <a:defRPr/>
            </a:pPr>
            <a:endParaRPr lang="en-US" altLang="ko-KR" dirty="0">
              <a:solidFill>
                <a:srgbClr val="FF0000"/>
              </a:solidFill>
              <a:latin typeface="Times New Roman" pitchFamily="18" charset="0"/>
              <a:cs typeface="Times New Roman" pitchFamily="18" charset="0"/>
            </a:endParaRPr>
          </a:p>
          <a:p>
            <a:pPr marL="109382" defTabSz="954602">
              <a:lnSpc>
                <a:spcPct val="76000"/>
              </a:lnSpc>
              <a:buSzPct val="45000"/>
              <a:tabLst>
                <a:tab pos="473986" algn="l"/>
                <a:tab pos="951288" algn="l"/>
                <a:tab pos="1428589" algn="l"/>
                <a:tab pos="1905890" algn="l"/>
                <a:tab pos="2383191" algn="l"/>
                <a:tab pos="2860492" algn="l"/>
                <a:tab pos="3337794" algn="l"/>
                <a:tab pos="3815094" algn="l"/>
                <a:tab pos="4292396" algn="l"/>
                <a:tab pos="4769696" algn="l"/>
                <a:tab pos="5246998" algn="l"/>
                <a:tab pos="5724299" algn="l"/>
                <a:tab pos="6201600" algn="l"/>
                <a:tab pos="6678902" algn="l"/>
                <a:tab pos="7156202" algn="l"/>
                <a:tab pos="7633504" algn="l"/>
                <a:tab pos="8110804" algn="l"/>
                <a:tab pos="8588106" algn="l"/>
                <a:tab pos="9065406" algn="l"/>
                <a:tab pos="9542708" algn="l"/>
              </a:tabLst>
              <a:defRPr/>
            </a:pPr>
            <a:r>
              <a:rPr lang="en-US" altLang="ko-KR" dirty="0">
                <a:solidFill>
                  <a:srgbClr val="FF0000"/>
                </a:solidFill>
                <a:latin typeface="Times New Roman" pitchFamily="18" charset="0"/>
                <a:cs typeface="Times New Roman" pitchFamily="18" charset="0"/>
              </a:rPr>
              <a:t>The below display shows the booting time of our proposed system. </a:t>
            </a:r>
          </a:p>
          <a:p>
            <a:pPr marL="109382" defTabSz="954602">
              <a:lnSpc>
                <a:spcPct val="76000"/>
              </a:lnSpc>
              <a:buSzPct val="45000"/>
              <a:tabLst>
                <a:tab pos="473986" algn="l"/>
                <a:tab pos="951288" algn="l"/>
                <a:tab pos="1428589" algn="l"/>
                <a:tab pos="1905890" algn="l"/>
                <a:tab pos="2383191" algn="l"/>
                <a:tab pos="2860492" algn="l"/>
                <a:tab pos="3337794" algn="l"/>
                <a:tab pos="3815094" algn="l"/>
                <a:tab pos="4292396" algn="l"/>
                <a:tab pos="4769696" algn="l"/>
                <a:tab pos="5246998" algn="l"/>
                <a:tab pos="5724299" algn="l"/>
                <a:tab pos="6201600" algn="l"/>
                <a:tab pos="6678902" algn="l"/>
                <a:tab pos="7156202" algn="l"/>
                <a:tab pos="7633504" algn="l"/>
                <a:tab pos="8110804" algn="l"/>
                <a:tab pos="8588106" algn="l"/>
                <a:tab pos="9065406" algn="l"/>
                <a:tab pos="9542708" algn="l"/>
              </a:tabLst>
              <a:defRPr/>
            </a:pPr>
            <a:r>
              <a:rPr lang="en-US" altLang="ko-KR" dirty="0">
                <a:solidFill>
                  <a:srgbClr val="FF0000"/>
                </a:solidFill>
                <a:latin typeface="Times New Roman" pitchFamily="18" charset="0"/>
                <a:cs typeface="Times New Roman" pitchFamily="18" charset="0"/>
              </a:rPr>
              <a:t>And then, the existing system will be finished after long seconds.</a:t>
            </a:r>
          </a:p>
          <a:p>
            <a:pPr marL="109382" defTabSz="954602">
              <a:lnSpc>
                <a:spcPct val="76000"/>
              </a:lnSpc>
              <a:buSzPct val="45000"/>
              <a:tabLst>
                <a:tab pos="473986" algn="l"/>
                <a:tab pos="951288" algn="l"/>
                <a:tab pos="1428589" algn="l"/>
                <a:tab pos="1905890" algn="l"/>
                <a:tab pos="2383191" algn="l"/>
                <a:tab pos="2860492" algn="l"/>
                <a:tab pos="3337794" algn="l"/>
                <a:tab pos="3815094" algn="l"/>
                <a:tab pos="4292396" algn="l"/>
                <a:tab pos="4769696" algn="l"/>
                <a:tab pos="5246998" algn="l"/>
                <a:tab pos="5724299" algn="l"/>
                <a:tab pos="6201600" algn="l"/>
                <a:tab pos="6678902" algn="l"/>
                <a:tab pos="7156202" algn="l"/>
                <a:tab pos="7633504" algn="l"/>
                <a:tab pos="8110804" algn="l"/>
                <a:tab pos="8588106" algn="l"/>
                <a:tab pos="9065406" algn="l"/>
                <a:tab pos="9542708" algn="l"/>
              </a:tabLst>
              <a:defRPr/>
            </a:pPr>
            <a:endParaRPr lang="en-US" altLang="ko-KR" dirty="0">
              <a:solidFill>
                <a:srgbClr val="FF0000"/>
              </a:solidFill>
              <a:latin typeface="Times New Roman" pitchFamily="18" charset="0"/>
              <a:cs typeface="Times New Roman" pitchFamily="18" charset="0"/>
            </a:endParaRPr>
          </a:p>
        </p:txBody>
      </p:sp>
      <p:sp>
        <p:nvSpPr>
          <p:cNvPr id="4" name="슬라이드 번호 개체 틀 3"/>
          <p:cNvSpPr>
            <a:spLocks noGrp="1"/>
          </p:cNvSpPr>
          <p:nvPr>
            <p:ph type="sldNum" sz="quarter" idx="10"/>
          </p:nvPr>
        </p:nvSpPr>
        <p:spPr/>
        <p:txBody>
          <a:bodyPr/>
          <a:lstStyle/>
          <a:p>
            <a:fld id="{C0F62CD7-7074-4992-9780-CF352F231CED}" type="slidenum">
              <a:rPr lang="ko-KR" altLang="en-US" smtClean="0"/>
              <a:t>33</a:t>
            </a:fld>
            <a:endParaRPr lang="ko-KR" altLang="en-US" dirty="0"/>
          </a:p>
        </p:txBody>
      </p:sp>
    </p:spTree>
    <p:extLst>
      <p:ext uri="{BB962C8B-B14F-4D97-AF65-F5344CB8AC3E}">
        <p14:creationId xmlns:p14="http://schemas.microsoft.com/office/powerpoint/2010/main" val="23460470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So</a:t>
            </a:r>
            <a:r>
              <a:rPr lang="en-US" altLang="ko-KR" baseline="0" dirty="0"/>
              <a:t> far. In summary, </a:t>
            </a:r>
            <a:r>
              <a:rPr lang="en-US" altLang="ko-KR" dirty="0"/>
              <a:t>Booting time is extremely important performance metric in many consumer electronics devices</a:t>
            </a:r>
          </a:p>
          <a:p>
            <a:endParaRPr lang="en-US" altLang="ko-KR" dirty="0"/>
          </a:p>
          <a:p>
            <a:r>
              <a:rPr lang="en-US" altLang="ko-KR" dirty="0"/>
              <a:t>To accelerate booting time of the digital TV sets, we designed</a:t>
            </a:r>
            <a:r>
              <a:rPr lang="en-US" altLang="ko-KR" baseline="0" dirty="0"/>
              <a:t> and implemented </a:t>
            </a:r>
            <a:r>
              <a:rPr lang="en-US" altLang="ko-KR" dirty="0"/>
              <a:t>Booting Booster</a:t>
            </a:r>
            <a:r>
              <a:rPr lang="en-US" altLang="ko-KR" baseline="0" dirty="0"/>
              <a:t> that consists of</a:t>
            </a:r>
            <a:r>
              <a:rPr lang="en-US" altLang="ko-KR" dirty="0"/>
              <a:t> Core engine, Boot-up engine, and Service engine </a:t>
            </a:r>
          </a:p>
          <a:p>
            <a:endParaRPr lang="en-US" altLang="ko-KR" dirty="0"/>
          </a:p>
          <a:p>
            <a:r>
              <a:rPr lang="en-US" altLang="ko-KR" dirty="0"/>
              <a:t>BB was adopted in all 2015</a:t>
            </a:r>
            <a:r>
              <a:rPr lang="en-US" altLang="ko-KR" baseline="0" dirty="0"/>
              <a:t> and 2016 </a:t>
            </a:r>
            <a:r>
              <a:rPr lang="en-US" altLang="ko-KR" dirty="0"/>
              <a:t>Samsung Smart TV models.  It</a:t>
            </a:r>
            <a:r>
              <a:rPr lang="en-US" altLang="ko-KR" baseline="0" dirty="0"/>
              <a:t> is also available at</a:t>
            </a:r>
            <a:r>
              <a:rPr lang="en-US" altLang="ko-KR" dirty="0"/>
              <a:t> at http://opensource.samsung.com </a:t>
            </a:r>
            <a:r>
              <a:rPr lang="en-US" altLang="ko-KR" baseline="0" dirty="0"/>
              <a:t>as  fully o</a:t>
            </a:r>
            <a:r>
              <a:rPr lang="en-US" altLang="ko-KR" dirty="0"/>
              <a:t>pen-source software</a:t>
            </a:r>
          </a:p>
          <a:p>
            <a:endParaRPr lang="ko-KR" altLang="en-US" dirty="0"/>
          </a:p>
        </p:txBody>
      </p:sp>
      <p:sp>
        <p:nvSpPr>
          <p:cNvPr id="4" name="슬라이드 번호 개체 틀 3"/>
          <p:cNvSpPr>
            <a:spLocks noGrp="1"/>
          </p:cNvSpPr>
          <p:nvPr>
            <p:ph type="sldNum" sz="quarter" idx="10"/>
          </p:nvPr>
        </p:nvSpPr>
        <p:spPr/>
        <p:txBody>
          <a:bodyPr/>
          <a:lstStyle/>
          <a:p>
            <a:fld id="{C0F62CD7-7074-4992-9780-CF352F231CED}" type="slidenum">
              <a:rPr lang="ko-KR" altLang="en-US" smtClean="0"/>
              <a:t>34</a:t>
            </a:fld>
            <a:endParaRPr lang="ko-KR" altLang="en-US" dirty="0"/>
          </a:p>
        </p:txBody>
      </p:sp>
    </p:spTree>
    <p:extLst>
      <p:ext uri="{BB962C8B-B14F-4D97-AF65-F5344CB8AC3E}">
        <p14:creationId xmlns:p14="http://schemas.microsoft.com/office/powerpoint/2010/main" val="30142420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Thank you for listening the presentation.</a:t>
            </a:r>
            <a:endParaRPr lang="ko-KR" altLang="en-US" dirty="0"/>
          </a:p>
        </p:txBody>
      </p:sp>
      <p:sp>
        <p:nvSpPr>
          <p:cNvPr id="4" name="슬라이드 번호 개체 틀 3"/>
          <p:cNvSpPr>
            <a:spLocks noGrp="1"/>
          </p:cNvSpPr>
          <p:nvPr>
            <p:ph type="sldNum" sz="quarter" idx="10"/>
          </p:nvPr>
        </p:nvSpPr>
        <p:spPr/>
        <p:txBody>
          <a:bodyPr/>
          <a:lstStyle/>
          <a:p>
            <a:fld id="{C0F62CD7-7074-4992-9780-CF352F231CED}" type="slidenum">
              <a:rPr lang="ko-KR" altLang="en-US" smtClean="0"/>
              <a:t>35</a:t>
            </a:fld>
            <a:endParaRPr lang="ko-KR" altLang="en-US" dirty="0"/>
          </a:p>
        </p:txBody>
      </p:sp>
    </p:spTree>
    <p:extLst>
      <p:ext uri="{BB962C8B-B14F-4D97-AF65-F5344CB8AC3E}">
        <p14:creationId xmlns:p14="http://schemas.microsoft.com/office/powerpoint/2010/main" val="20632280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No question? Here is FAQ for the audience. </a:t>
            </a:r>
            <a:endParaRPr lang="ko-KR" altLang="en-US" dirty="0"/>
          </a:p>
        </p:txBody>
      </p:sp>
      <p:sp>
        <p:nvSpPr>
          <p:cNvPr id="4" name="슬라이드 번호 개체 틀 3"/>
          <p:cNvSpPr>
            <a:spLocks noGrp="1"/>
          </p:cNvSpPr>
          <p:nvPr>
            <p:ph type="sldNum" sz="quarter" idx="10"/>
          </p:nvPr>
        </p:nvSpPr>
        <p:spPr/>
        <p:txBody>
          <a:bodyPr/>
          <a:lstStyle/>
          <a:p>
            <a:pPr>
              <a:defRPr/>
            </a:pPr>
            <a:fld id="{8BEB0DE4-BE22-46A2-ADBF-6BEEECC07C5F}" type="slidenum">
              <a:rPr lang="ko-KR" altLang="en-US" smtClean="0"/>
              <a:pPr>
                <a:defRPr/>
              </a:pPr>
              <a:t>36</a:t>
            </a:fld>
            <a:endParaRPr lang="en-US" altLang="ko-KR"/>
          </a:p>
        </p:txBody>
      </p:sp>
    </p:spTree>
    <p:extLst>
      <p:ext uri="{BB962C8B-B14F-4D97-AF65-F5344CB8AC3E}">
        <p14:creationId xmlns:p14="http://schemas.microsoft.com/office/powerpoint/2010/main" val="4349363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Here are the answers on the FAQ of previous page.</a:t>
            </a:r>
            <a:r>
              <a:rPr lang="en-US" altLang="ko-KR" baseline="0" dirty="0"/>
              <a:t> </a:t>
            </a:r>
          </a:p>
          <a:p>
            <a:endParaRPr lang="en-US" altLang="ko-KR" baseline="0" dirty="0"/>
          </a:p>
          <a:p>
            <a:r>
              <a:rPr lang="en-US" altLang="ko-KR" dirty="0"/>
              <a:t>* Battery-powered</a:t>
            </a:r>
            <a:r>
              <a:rPr lang="en-US" altLang="ko-KR" baseline="0" dirty="0"/>
              <a:t> LED digital TV: </a:t>
            </a:r>
          </a:p>
          <a:p>
            <a:r>
              <a:rPr lang="en-US" altLang="ko-KR" dirty="0"/>
              <a:t>http://www.engadget.com/2010/11/29/toshibas-32-inch-power-tv-runs-for-2-hours-on-integrated-batter/ http://www.lg.com/africa_en/tvs/lg-32LB552R-TB (2011, LG LED TV 32LB552R-TB) </a:t>
            </a:r>
          </a:p>
          <a:p>
            <a:endParaRPr lang="ko-KR" altLang="en-US" dirty="0"/>
          </a:p>
        </p:txBody>
      </p:sp>
      <p:sp>
        <p:nvSpPr>
          <p:cNvPr id="4" name="슬라이드 번호 개체 틀 3"/>
          <p:cNvSpPr>
            <a:spLocks noGrp="1"/>
          </p:cNvSpPr>
          <p:nvPr>
            <p:ph type="sldNum" sz="quarter" idx="10"/>
          </p:nvPr>
        </p:nvSpPr>
        <p:spPr/>
        <p:txBody>
          <a:bodyPr/>
          <a:lstStyle/>
          <a:p>
            <a:pPr>
              <a:defRPr/>
            </a:pPr>
            <a:fld id="{8BEB0DE4-BE22-46A2-ADBF-6BEEECC07C5F}" type="slidenum">
              <a:rPr lang="ko-KR" altLang="en-US" smtClean="0"/>
              <a:pPr>
                <a:defRPr/>
              </a:pPr>
              <a:t>37</a:t>
            </a:fld>
            <a:endParaRPr lang="en-US" altLang="ko-KR"/>
          </a:p>
        </p:txBody>
      </p:sp>
    </p:spTree>
    <p:extLst>
      <p:ext uri="{BB962C8B-B14F-4D97-AF65-F5344CB8AC3E}">
        <p14:creationId xmlns:p14="http://schemas.microsoft.com/office/powerpoint/2010/main" val="2604995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0F62CD7-7074-4992-9780-CF352F231CED}" type="slidenum">
              <a:rPr lang="ko-KR" altLang="en-US" smtClean="0"/>
              <a:t>38</a:t>
            </a:fld>
            <a:endParaRPr lang="ko-KR" altLang="en-US" dirty="0"/>
          </a:p>
        </p:txBody>
      </p:sp>
    </p:spTree>
    <p:extLst>
      <p:ext uri="{BB962C8B-B14F-4D97-AF65-F5344CB8AC3E}">
        <p14:creationId xmlns:p14="http://schemas.microsoft.com/office/powerpoint/2010/main" val="3711853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a:latin typeface="Calibri" pitchFamily="34" charset="0"/>
                <a:cs typeface="Times New Roman" pitchFamily="18" charset="0"/>
              </a:rPr>
              <a:t>Consumers are very sensitive to energy consumption to unplug their devices while they are not in use</a:t>
            </a:r>
          </a:p>
          <a:p>
            <a:endParaRPr lang="en-US" altLang="ko-KR" dirty="0"/>
          </a:p>
          <a:p>
            <a:r>
              <a:rPr lang="en-US" altLang="ko-KR" dirty="0"/>
              <a:t>For</a:t>
            </a:r>
            <a:r>
              <a:rPr lang="en-US" altLang="ko-KR" baseline="0" dirty="0"/>
              <a:t> example, </a:t>
            </a:r>
            <a:endParaRPr lang="en-US" altLang="ko-KR" dirty="0"/>
          </a:p>
          <a:p>
            <a:r>
              <a:rPr lang="en-US" altLang="ko-KR" dirty="0"/>
              <a:t>Camera device consumes the energy in standby mode. So, the customers try to turn the device off. </a:t>
            </a:r>
          </a:p>
          <a:p>
            <a:endParaRPr lang="en-US" altLang="ko-KR" dirty="0"/>
          </a:p>
          <a:p>
            <a:r>
              <a:rPr lang="en-US" altLang="ko-KR" dirty="0"/>
              <a:t>Flat-screen TV also consumes the energy in standby mode. They also try to turn the device off. </a:t>
            </a:r>
          </a:p>
          <a:p>
            <a:endParaRPr lang="en-US" altLang="ko-KR" dirty="0"/>
          </a:p>
          <a:p>
            <a:r>
              <a:rPr lang="en-US" altLang="ko-KR" dirty="0"/>
              <a:t>Like two cases, customers still want to save their money by turning the device completely off. Above all, customers think that consumer electronics consumes more power in standby mode. </a:t>
            </a:r>
          </a:p>
          <a:p>
            <a:endParaRPr lang="en-US" altLang="ko-KR" dirty="0"/>
          </a:p>
          <a:p>
            <a:endParaRPr lang="ko-KR" altLang="en-US" dirty="0"/>
          </a:p>
        </p:txBody>
      </p:sp>
      <p:sp>
        <p:nvSpPr>
          <p:cNvPr id="4" name="슬라이드 번호 개체 틀 3"/>
          <p:cNvSpPr>
            <a:spLocks noGrp="1"/>
          </p:cNvSpPr>
          <p:nvPr>
            <p:ph type="sldNum" sz="quarter" idx="10"/>
          </p:nvPr>
        </p:nvSpPr>
        <p:spPr/>
        <p:txBody>
          <a:bodyPr/>
          <a:lstStyle/>
          <a:p>
            <a:fld id="{C0F62CD7-7074-4992-9780-CF352F231CED}" type="slidenum">
              <a:rPr lang="ko-KR" altLang="en-US" smtClean="0"/>
              <a:t>4</a:t>
            </a:fld>
            <a:endParaRPr lang="ko-KR" altLang="en-US" dirty="0"/>
          </a:p>
        </p:txBody>
      </p:sp>
    </p:spTree>
    <p:extLst>
      <p:ext uri="{BB962C8B-B14F-4D97-AF65-F5344CB8AC3E}">
        <p14:creationId xmlns:p14="http://schemas.microsoft.com/office/powerpoint/2010/main" val="2157028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54602" eaLnBrk="0" fontAlgn="base" hangingPunct="0">
              <a:spcBef>
                <a:spcPct val="30000"/>
              </a:spcBef>
              <a:spcAft>
                <a:spcPct val="0"/>
              </a:spcAft>
              <a:defRPr/>
            </a:pPr>
            <a:r>
              <a:rPr lang="en-US" altLang="ko-KR" spc="52"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Why is cold boot still important in consumer electronics? </a:t>
            </a:r>
          </a:p>
          <a:p>
            <a:pPr defTabSz="954602" eaLnBrk="0" fontAlgn="base" hangingPunct="0">
              <a:spcBef>
                <a:spcPct val="30000"/>
              </a:spcBef>
              <a:spcAft>
                <a:spcPct val="0"/>
              </a:spcAft>
              <a:defRPr/>
            </a:pPr>
            <a:endParaRPr lang="en-US" altLang="ko-KR" spc="52"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a:p>
            <a:pPr defTabSz="954602" eaLnBrk="0" fontAlgn="base" hangingPunct="0">
              <a:spcBef>
                <a:spcPct val="30000"/>
              </a:spcBef>
              <a:spcAft>
                <a:spcPct val="0"/>
              </a:spcAft>
              <a:defRPr/>
            </a:pPr>
            <a:r>
              <a:rPr lang="en-US" altLang="ko-KR" spc="52"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Some customers make an effort to save their money  by turning device off such as scrooges.</a:t>
            </a:r>
          </a:p>
          <a:p>
            <a:pPr defTabSz="954602" eaLnBrk="0" fontAlgn="base" hangingPunct="0">
              <a:spcBef>
                <a:spcPct val="30000"/>
              </a:spcBef>
              <a:spcAft>
                <a:spcPct val="0"/>
              </a:spcAft>
              <a:defRPr/>
            </a:pPr>
            <a:endParaRPr lang="en-US" altLang="ko-KR" spc="52"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a:p>
            <a:pPr defTabSz="954602" eaLnBrk="0" fontAlgn="base" hangingPunct="0">
              <a:spcBef>
                <a:spcPct val="30000"/>
              </a:spcBef>
              <a:spcAft>
                <a:spcPct val="0"/>
              </a:spcAft>
              <a:defRPr/>
            </a:pPr>
            <a:r>
              <a:rPr lang="en-US" altLang="ko-KR" spc="52"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The sudden slow-boot of devices result from the turning device off by customers. </a:t>
            </a:r>
          </a:p>
          <a:p>
            <a:pPr defTabSz="954602" eaLnBrk="0" fontAlgn="base" hangingPunct="0">
              <a:spcBef>
                <a:spcPct val="30000"/>
              </a:spcBef>
              <a:spcAft>
                <a:spcPct val="0"/>
              </a:spcAft>
              <a:defRPr/>
            </a:pPr>
            <a:endParaRPr lang="en-US" altLang="ko-KR" spc="52"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a:p>
            <a:pPr defTabSz="954602" eaLnBrk="0" fontAlgn="base" hangingPunct="0">
              <a:spcBef>
                <a:spcPct val="30000"/>
              </a:spcBef>
              <a:spcAft>
                <a:spcPct val="0"/>
              </a:spcAft>
              <a:defRPr/>
            </a:pPr>
            <a:r>
              <a:rPr lang="en-US" altLang="ko-KR" spc="52"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As  a result of that, they</a:t>
            </a:r>
            <a:r>
              <a:rPr lang="en-US" altLang="ko-KR" spc="52" baseline="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complain of the subsequent slow booting time of their device. </a:t>
            </a:r>
            <a:endParaRPr lang="en-US" altLang="ko-KR" spc="52"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a:p>
            <a:pPr defTabSz="954602" eaLnBrk="0" fontAlgn="base" hangingPunct="0">
              <a:spcBef>
                <a:spcPct val="30000"/>
              </a:spcBef>
              <a:spcAft>
                <a:spcPct val="0"/>
              </a:spcAft>
              <a:defRPr/>
            </a:pPr>
            <a:endParaRPr lang="en-US" altLang="ko-KR" spc="52"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a:p>
            <a:pPr defTabSz="954602" eaLnBrk="0" fontAlgn="base" hangingPunct="0">
              <a:spcBef>
                <a:spcPct val="30000"/>
              </a:spcBef>
              <a:spcAft>
                <a:spcPct val="0"/>
              </a:spcAft>
              <a:defRPr/>
            </a:pPr>
            <a:r>
              <a:rPr lang="en-US" altLang="ko-KR" spc="52"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we had to study the fast-boot technique based on the</a:t>
            </a:r>
            <a:r>
              <a:rPr lang="en-US" altLang="ko-KR" spc="52" baseline="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en-US" altLang="ko-KR" spc="52"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cold boot for them. </a:t>
            </a:r>
          </a:p>
          <a:p>
            <a:pPr defTabSz="954602" eaLnBrk="0" fontAlgn="base" hangingPunct="0">
              <a:spcBef>
                <a:spcPct val="30000"/>
              </a:spcBef>
              <a:spcAft>
                <a:spcPct val="0"/>
              </a:spcAft>
              <a:defRPr/>
            </a:pPr>
            <a:endParaRPr lang="en-US" altLang="ko-KR" baseline="0" dirty="0"/>
          </a:p>
          <a:p>
            <a:pPr defTabSz="954602" eaLnBrk="0" fontAlgn="base" hangingPunct="0">
              <a:spcBef>
                <a:spcPct val="30000"/>
              </a:spcBef>
              <a:spcAft>
                <a:spcPct val="0"/>
              </a:spcAft>
              <a:defRPr/>
            </a:pPr>
            <a:r>
              <a:rPr lang="en-US" altLang="ko-KR" baseline="0" dirty="0"/>
              <a:t>On the next page, let’s see the existing boot scheme’s limitation and hurdle. </a:t>
            </a:r>
          </a:p>
          <a:p>
            <a:pPr defTabSz="954602" eaLnBrk="0" fontAlgn="base" hangingPunct="0">
              <a:spcBef>
                <a:spcPct val="30000"/>
              </a:spcBef>
              <a:spcAft>
                <a:spcPct val="0"/>
              </a:spcAft>
              <a:defRPr/>
            </a:pPr>
            <a:endParaRPr lang="en-US" altLang="ko-KR" spc="52"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4" name="슬라이드 번호 개체 틀 3"/>
          <p:cNvSpPr>
            <a:spLocks noGrp="1"/>
          </p:cNvSpPr>
          <p:nvPr>
            <p:ph type="sldNum" sz="quarter" idx="10"/>
          </p:nvPr>
        </p:nvSpPr>
        <p:spPr/>
        <p:txBody>
          <a:bodyPr/>
          <a:lstStyle/>
          <a:p>
            <a:pPr>
              <a:defRPr/>
            </a:pPr>
            <a:fld id="{8BEB0DE4-BE22-46A2-ADBF-6BEEECC07C5F}" type="slidenum">
              <a:rPr lang="ko-KR" altLang="en-US" smtClean="0"/>
              <a:pPr>
                <a:defRPr/>
              </a:pPr>
              <a:t>5</a:t>
            </a:fld>
            <a:endParaRPr lang="en-US" altLang="ko-KR"/>
          </a:p>
        </p:txBody>
      </p:sp>
    </p:spTree>
    <p:extLst>
      <p:ext uri="{BB962C8B-B14F-4D97-AF65-F5344CB8AC3E}">
        <p14:creationId xmlns:p14="http://schemas.microsoft.com/office/powerpoint/2010/main" val="1874679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xfrm>
            <a:off x="993775" y="768350"/>
            <a:ext cx="5116513" cy="3836988"/>
          </a:xfrm>
          <a:ln/>
        </p:spPr>
      </p:sp>
      <p:sp>
        <p:nvSpPr>
          <p:cNvPr id="33795" name="Rectangle 3"/>
          <p:cNvSpPr>
            <a:spLocks noGrp="1" noChangeArrowheads="1"/>
          </p:cNvSpPr>
          <p:nvPr>
            <p:ph type="body" idx="1"/>
          </p:nvPr>
        </p:nvSpPr>
        <p:spPr>
          <a:noFill/>
          <a:ln/>
        </p:spPr>
        <p:txBody>
          <a:bodyPr/>
          <a:lstStyle/>
          <a:p>
            <a:pPr eaLnBrk="1" hangingPunct="1"/>
            <a:endParaRPr lang="ko-KR"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b="0" dirty="0">
                <a:solidFill>
                  <a:srgbClr val="D4D4D4"/>
                </a:solidFill>
                <a:effectLst/>
                <a:latin typeface="Consolas" panose="020B0609020204030204" pitchFamily="49" charset="0"/>
              </a:rPr>
              <a:t> 사용자는 언제든 전원 플러그를 뽑거나 배터리를 뽑을 수 있고</a:t>
            </a:r>
            <a:r>
              <a:rPr lang="en-US" altLang="ko-KR" b="0" dirty="0">
                <a:solidFill>
                  <a:srgbClr val="D4D4D4"/>
                </a:solidFill>
                <a:effectLst/>
                <a:latin typeface="Consolas" panose="020B0609020204030204" pitchFamily="49" charset="0"/>
              </a:rPr>
              <a:t>(</a:t>
            </a:r>
            <a:r>
              <a:rPr lang="ko-KR" altLang="en-US" b="0" dirty="0">
                <a:solidFill>
                  <a:srgbClr val="D4D4D4"/>
                </a:solidFill>
                <a:effectLst/>
                <a:latin typeface="Consolas" panose="020B0609020204030204" pitchFamily="49" charset="0"/>
              </a:rPr>
              <a:t>이미지 생성 과정 방해</a:t>
            </a:r>
            <a:r>
              <a:rPr lang="en-US" altLang="ko-KR" b="0" dirty="0">
                <a:solidFill>
                  <a:srgbClr val="D4D4D4"/>
                </a:solidFill>
                <a:effectLst/>
                <a:latin typeface="Consolas" panose="020B0609020204030204" pitchFamily="49" charset="0"/>
              </a:rPr>
              <a:t>), </a:t>
            </a:r>
            <a:r>
              <a:rPr lang="ko-KR" altLang="en-US" b="0" dirty="0">
                <a:solidFill>
                  <a:srgbClr val="D4D4D4"/>
                </a:solidFill>
                <a:effectLst/>
                <a:latin typeface="Consolas" panose="020B0609020204030204" pitchFamily="49" charset="0"/>
              </a:rPr>
              <a:t>스냅샷 이미지를 </a:t>
            </a:r>
            <a:r>
              <a:rPr lang="ko-KR" altLang="en-US" b="0" dirty="0" err="1">
                <a:solidFill>
                  <a:srgbClr val="D4D4D4"/>
                </a:solidFill>
                <a:effectLst/>
                <a:latin typeface="Consolas" panose="020B0609020204030204" pitchFamily="49" charset="0"/>
              </a:rPr>
              <a:t>생성하는것은</a:t>
            </a:r>
            <a:r>
              <a:rPr lang="ko-KR" altLang="en-US" b="0" dirty="0">
                <a:solidFill>
                  <a:srgbClr val="D4D4D4"/>
                </a:solidFill>
                <a:effectLst/>
                <a:latin typeface="Consolas" panose="020B0609020204030204" pitchFamily="49" charset="0"/>
              </a:rPr>
              <a:t> 시간이 오래 걸리는데</a:t>
            </a:r>
            <a:r>
              <a:rPr lang="en-US" altLang="ko-KR" b="0" dirty="0">
                <a:solidFill>
                  <a:srgbClr val="D4D4D4"/>
                </a:solidFill>
                <a:effectLst/>
                <a:latin typeface="Consolas" panose="020B0609020204030204" pitchFamily="49" charset="0"/>
              </a:rPr>
              <a:t>, </a:t>
            </a:r>
            <a:r>
              <a:rPr lang="ko-KR" altLang="en-US" b="0" dirty="0">
                <a:solidFill>
                  <a:srgbClr val="D4D4D4"/>
                </a:solidFill>
                <a:effectLst/>
                <a:latin typeface="Consolas" panose="020B0609020204030204" pitchFamily="49" charset="0"/>
              </a:rPr>
              <a:t>이 시간동안 사용자는 장치를 이용할 수 없다</a:t>
            </a:r>
            <a:r>
              <a:rPr lang="en-US" altLang="ko-KR" b="0" dirty="0">
                <a:solidFill>
                  <a:srgbClr val="D4D4D4"/>
                </a:solidFill>
                <a:effectLst/>
                <a:latin typeface="Consolas" panose="020B0609020204030204" pitchFamily="49" charset="0"/>
              </a:rPr>
              <a:t>.</a:t>
            </a:r>
          </a:p>
          <a:p>
            <a:r>
              <a:rPr lang="ko-KR" altLang="en-US" b="0" dirty="0">
                <a:solidFill>
                  <a:srgbClr val="D4D4D4"/>
                </a:solidFill>
                <a:effectLst/>
                <a:latin typeface="Consolas" panose="020B0609020204030204" pitchFamily="49" charset="0"/>
              </a:rPr>
              <a:t>어플리케이션 설치 혹은 종료 중에 </a:t>
            </a:r>
            <a:r>
              <a:rPr lang="ko-KR" altLang="en-US" b="0" dirty="0" err="1">
                <a:solidFill>
                  <a:srgbClr val="D4D4D4"/>
                </a:solidFill>
                <a:effectLst/>
                <a:latin typeface="Consolas" panose="020B0609020204030204" pitchFamily="49" charset="0"/>
              </a:rPr>
              <a:t>수십초</a:t>
            </a:r>
            <a:r>
              <a:rPr lang="ko-KR" altLang="en-US" b="0" dirty="0">
                <a:solidFill>
                  <a:srgbClr val="D4D4D4"/>
                </a:solidFill>
                <a:effectLst/>
                <a:latin typeface="Consolas" panose="020B0609020204030204" pitchFamily="49" charset="0"/>
              </a:rPr>
              <a:t> 동안</a:t>
            </a:r>
            <a:r>
              <a:rPr lang="en-US" altLang="ko-KR" b="0" dirty="0">
                <a:solidFill>
                  <a:srgbClr val="D4D4D4"/>
                </a:solidFill>
                <a:effectLst/>
                <a:latin typeface="Consolas" panose="020B0609020204030204" pitchFamily="49" charset="0"/>
              </a:rPr>
              <a:t>(1</a:t>
            </a:r>
            <a:r>
              <a:rPr lang="ko-KR" altLang="en-US" b="0" dirty="0">
                <a:solidFill>
                  <a:srgbClr val="D4D4D4"/>
                </a:solidFill>
                <a:effectLst/>
                <a:latin typeface="Consolas" panose="020B0609020204030204" pitchFamily="49" charset="0"/>
              </a:rPr>
              <a:t>분 이상일 경우</a:t>
            </a:r>
            <a:r>
              <a:rPr lang="en-US" altLang="ko-KR" b="0" dirty="0">
                <a:solidFill>
                  <a:srgbClr val="D4D4D4"/>
                </a:solidFill>
                <a:effectLst/>
                <a:latin typeface="Consolas" panose="020B0609020204030204" pitchFamily="49" charset="0"/>
              </a:rPr>
              <a:t>) </a:t>
            </a:r>
            <a:r>
              <a:rPr lang="ko-KR" altLang="en-US" b="0" dirty="0">
                <a:solidFill>
                  <a:srgbClr val="D4D4D4"/>
                </a:solidFill>
                <a:effectLst/>
                <a:latin typeface="Consolas" panose="020B0609020204030204" pitchFamily="49" charset="0"/>
              </a:rPr>
              <a:t>응답이 없을 경우 이는 수십 초의 느린 부팅보다 훨씬 나쁘다</a:t>
            </a:r>
            <a:r>
              <a:rPr lang="en-US" altLang="ko-KR" b="0" dirty="0">
                <a:solidFill>
                  <a:srgbClr val="D4D4D4"/>
                </a:solidFill>
                <a:effectLst/>
                <a:latin typeface="Consolas" panose="020B0609020204030204" pitchFamily="49" charset="0"/>
              </a:rPr>
              <a:t>.</a:t>
            </a:r>
          </a:p>
          <a:p>
            <a:endParaRPr lang="en-US" altLang="ko-KR" dirty="0"/>
          </a:p>
          <a:p>
            <a:r>
              <a:rPr lang="en-US" altLang="ko-KR" dirty="0"/>
              <a:t>There are 4 technical domains for fast</a:t>
            </a:r>
            <a:r>
              <a:rPr lang="en-US" altLang="ko-KR" baseline="0" dirty="0"/>
              <a:t> boot in consumer electronics. </a:t>
            </a:r>
          </a:p>
          <a:p>
            <a:endParaRPr lang="en-US" altLang="ko-KR" baseline="0" dirty="0"/>
          </a:p>
          <a:p>
            <a:r>
              <a:rPr lang="en-US" altLang="ko-KR" baseline="0" dirty="0"/>
              <a:t>First is “cold boot” based on the power-on of devices.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a:t>Although it support portability for various embedded devices, In general,</a:t>
            </a:r>
            <a:r>
              <a:rPr lang="en-US" altLang="ko-KR" baseline="0" dirty="0"/>
              <a:t> the booting time of the cod boot </a:t>
            </a:r>
            <a:r>
              <a:rPr lang="en-US" altLang="ko-KR" dirty="0"/>
              <a:t>is  slow more than the others. </a:t>
            </a:r>
          </a:p>
          <a:p>
            <a:endParaRPr lang="en-US" altLang="ko-KR" baseline="0" dirty="0"/>
          </a:p>
          <a:p>
            <a:r>
              <a:rPr lang="en-US" altLang="ko-KR" baseline="0" dirty="0"/>
              <a:t>Second is “sleep” approach based on “suspend-to-ram”.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a:t>Although it provide fastest</a:t>
            </a:r>
            <a:r>
              <a:rPr lang="en-US" altLang="ko-KR" baseline="0" dirty="0"/>
              <a:t> booting time with the </a:t>
            </a:r>
            <a:r>
              <a:rPr lang="en-US" altLang="ko-KR" dirty="0"/>
              <a:t>restoration of memory content, It has to keep the power supply condition.</a:t>
            </a:r>
            <a:endParaRPr lang="en-US" altLang="ko-KR" baseline="0" dirty="0"/>
          </a:p>
          <a:p>
            <a:endParaRPr lang="en-US" altLang="ko-KR" baseline="0" dirty="0"/>
          </a:p>
          <a:p>
            <a:pPr marL="0" lvl="1" defTabSz="947684">
              <a:defRPr/>
            </a:pPr>
            <a:r>
              <a:rPr lang="en-US" altLang="ko-KR" baseline="0" dirty="0"/>
              <a:t>Third is “hibernation” approach based on “suspend-to-disk”. </a:t>
            </a:r>
          </a:p>
          <a:p>
            <a:pPr marL="0" marR="0" lvl="1" indent="0" algn="l" defTabSz="947684" rtl="0" eaLnBrk="1" fontAlgn="auto" latinLnBrk="1" hangingPunct="1">
              <a:lnSpc>
                <a:spcPct val="100000"/>
              </a:lnSpc>
              <a:spcBef>
                <a:spcPts val="0"/>
              </a:spcBef>
              <a:spcAft>
                <a:spcPts val="0"/>
              </a:spcAft>
              <a:buClrTx/>
              <a:buSzTx/>
              <a:buFontTx/>
              <a:buNone/>
              <a:tabLst/>
              <a:defRPr/>
            </a:pPr>
            <a:r>
              <a:rPr lang="en-US" altLang="ko-KR" dirty="0"/>
              <a:t>Although it does not need to keep power supply like sleep approach, It has low portability more than other approaches.</a:t>
            </a:r>
          </a:p>
          <a:p>
            <a:pPr marL="0" marR="0" lvl="1" indent="0" algn="l" defTabSz="947684" rtl="0" eaLnBrk="1" fontAlgn="auto" latinLnBrk="1" hangingPunct="1">
              <a:lnSpc>
                <a:spcPct val="100000"/>
              </a:lnSpc>
              <a:spcBef>
                <a:spcPts val="0"/>
              </a:spcBef>
              <a:spcAft>
                <a:spcPts val="0"/>
              </a:spcAft>
              <a:buClrTx/>
              <a:buSzTx/>
              <a:buFontTx/>
              <a:buNone/>
              <a:tabLst/>
              <a:defRPr/>
            </a:pPr>
            <a:endParaRPr lang="en-US" altLang="ko-KR" baseline="0" dirty="0"/>
          </a:p>
          <a:p>
            <a:r>
              <a:rPr lang="en-US" altLang="ko-KR" dirty="0"/>
              <a:t>Last is “NVRAM” based on the “non-volatile memory”.</a:t>
            </a:r>
            <a:r>
              <a:rPr lang="en-US" altLang="ko-KR" baseline="0" dirty="0"/>
              <a:t> </a:t>
            </a:r>
          </a:p>
          <a:p>
            <a:pPr rtl="0" eaLnBrk="1" fontAlgn="ctr" latinLnBrk="1" hangingPunct="1"/>
            <a:r>
              <a:rPr lang="en-US" altLang="ko-KR" dirty="0"/>
              <a:t>Even</a:t>
            </a:r>
            <a:r>
              <a:rPr lang="en-US" altLang="ko-KR" baseline="0" dirty="0"/>
              <a:t> though</a:t>
            </a:r>
            <a:r>
              <a:rPr lang="en-US" altLang="ko-KR" dirty="0"/>
              <a:t>  it can do instant booting without any</a:t>
            </a:r>
            <a:r>
              <a:rPr lang="ko-KR" altLang="en-US" dirty="0"/>
              <a:t> </a:t>
            </a:r>
            <a:r>
              <a:rPr lang="en-US" altLang="ko-KR" dirty="0"/>
              <a:t>loading time of </a:t>
            </a:r>
            <a:r>
              <a:rPr lang="en-US" altLang="ko-KR" baseline="0" dirty="0"/>
              <a:t> the</a:t>
            </a:r>
            <a:r>
              <a:rPr lang="en-US" altLang="ko-KR" dirty="0"/>
              <a:t> application, it does not still ready to produce inexpensive NVRAM. </a:t>
            </a:r>
          </a:p>
          <a:p>
            <a:pPr rtl="0" eaLnBrk="1" fontAlgn="ctr" latinLnBrk="1" hangingPunct="1"/>
            <a:endParaRPr lang="en-US" altLang="ko-KR" dirty="0"/>
          </a:p>
          <a:p>
            <a:pPr rtl="0" eaLnBrk="1" fontAlgn="ctr" latinLnBrk="1" hangingPunct="1"/>
            <a:r>
              <a:rPr lang="en-US" altLang="ko-KR" dirty="0"/>
              <a:t>In our</a:t>
            </a:r>
            <a:r>
              <a:rPr lang="en-US" altLang="ko-KR" baseline="0" dirty="0"/>
              <a:t> study</a:t>
            </a:r>
            <a:r>
              <a:rPr lang="en-US" altLang="ko-KR" dirty="0"/>
              <a:t>, We focus on the accelerating the booting time of the devices based on the cold boot technique to resolve plug-out</a:t>
            </a:r>
            <a:r>
              <a:rPr lang="en-US" altLang="ko-KR" baseline="0" dirty="0"/>
              <a:t> case </a:t>
            </a:r>
            <a:r>
              <a:rPr lang="en-US" altLang="ko-KR" dirty="0"/>
              <a:t>of the suspend-to-ram</a:t>
            </a:r>
            <a:r>
              <a:rPr lang="en-US" altLang="ko-KR" baseline="0" dirty="0"/>
              <a:t> </a:t>
            </a:r>
            <a:r>
              <a:rPr lang="en-US" altLang="ko-KR" dirty="0"/>
              <a:t>technique.</a:t>
            </a:r>
          </a:p>
        </p:txBody>
      </p:sp>
      <p:sp>
        <p:nvSpPr>
          <p:cNvPr id="4" name="슬라이드 번호 개체 틀 3"/>
          <p:cNvSpPr>
            <a:spLocks noGrp="1"/>
          </p:cNvSpPr>
          <p:nvPr>
            <p:ph type="sldNum" sz="quarter" idx="10"/>
          </p:nvPr>
        </p:nvSpPr>
        <p:spPr/>
        <p:txBody>
          <a:bodyPr/>
          <a:lstStyle/>
          <a:p>
            <a:fld id="{C0F62CD7-7074-4992-9780-CF352F231CED}" type="slidenum">
              <a:rPr lang="ko-KR" altLang="en-US" smtClean="0"/>
              <a:t>7</a:t>
            </a:fld>
            <a:endParaRPr lang="ko-KR" altLang="en-US" dirty="0"/>
          </a:p>
        </p:txBody>
      </p:sp>
    </p:spTree>
    <p:extLst>
      <p:ext uri="{BB962C8B-B14F-4D97-AF65-F5344CB8AC3E}">
        <p14:creationId xmlns:p14="http://schemas.microsoft.com/office/powerpoint/2010/main" val="1493572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We had</a:t>
            </a:r>
            <a:r>
              <a:rPr lang="en-US" altLang="ko-KR" baseline="0" dirty="0"/>
              <a:t> reduced the booting time of the digital television from 16 seconds  to 8 seconds thanks to the existing a lot of studies.</a:t>
            </a:r>
          </a:p>
          <a:p>
            <a:endParaRPr lang="en-US" altLang="ko-KR" baseline="0" dirty="0"/>
          </a:p>
          <a:p>
            <a:r>
              <a:rPr lang="en-US" altLang="ko-KR" baseline="0" dirty="0"/>
              <a:t>However, we could not reduce the booting time of the devices with the existing approaches from the 8 seconds. So, we had to find new solution to resolve this problem. </a:t>
            </a:r>
          </a:p>
          <a:p>
            <a:endParaRPr lang="en-US" altLang="ko-KR" baseline="0" dirty="0"/>
          </a:p>
          <a:p>
            <a:r>
              <a:rPr lang="en-US" altLang="ko-KR" baseline="0" dirty="0"/>
              <a:t>Actually, we needed to complete the booting time of the device within 3seconds  according to the customer satisfaction survey in the field.</a:t>
            </a:r>
            <a:endParaRPr lang="ko-KR" altLang="en-US" dirty="0"/>
          </a:p>
        </p:txBody>
      </p:sp>
      <p:sp>
        <p:nvSpPr>
          <p:cNvPr id="4" name="슬라이드 번호 개체 틀 3"/>
          <p:cNvSpPr>
            <a:spLocks noGrp="1"/>
          </p:cNvSpPr>
          <p:nvPr>
            <p:ph type="sldNum" sz="quarter" idx="10"/>
          </p:nvPr>
        </p:nvSpPr>
        <p:spPr/>
        <p:txBody>
          <a:bodyPr/>
          <a:lstStyle/>
          <a:p>
            <a:fld id="{C0F62CD7-7074-4992-9780-CF352F231CED}" type="slidenum">
              <a:rPr lang="ko-KR" altLang="en-US" smtClean="0"/>
              <a:t>8</a:t>
            </a:fld>
            <a:endParaRPr lang="ko-KR" altLang="en-US" dirty="0"/>
          </a:p>
        </p:txBody>
      </p:sp>
    </p:spTree>
    <p:extLst>
      <p:ext uri="{BB962C8B-B14F-4D97-AF65-F5344CB8AC3E}">
        <p14:creationId xmlns:p14="http://schemas.microsoft.com/office/powerpoint/2010/main" val="4194093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There are two different execution order mechanisms at boot time.</a:t>
            </a:r>
          </a:p>
          <a:p>
            <a:endParaRPr lang="en-US" altLang="ko-KR" dirty="0"/>
          </a:p>
          <a:p>
            <a:r>
              <a:rPr lang="en-US" altLang="ko-KR" dirty="0"/>
              <a:t>First is out-of-order</a:t>
            </a:r>
            <a:r>
              <a:rPr lang="en-US" altLang="ko-KR" baseline="0" dirty="0"/>
              <a:t> mechanism. It can execute the services substantially faster at boot time. However, it will be possible to fail the execution of the service daemon because of the absence of dependency structure. </a:t>
            </a:r>
          </a:p>
          <a:p>
            <a:endParaRPr lang="en-US" altLang="ko-KR" baseline="0" dirty="0"/>
          </a:p>
          <a:p>
            <a:r>
              <a:rPr lang="en-US" altLang="ko-KR" baseline="0" dirty="0"/>
              <a:t>Second is in-order mechanism. It can guarantee execution sequence of the service daemons thanks to the dependency design. However, booting scheme based on this mechanism stops starting applications because of the dependencies when the previous application can not be dispatched in time. </a:t>
            </a:r>
            <a:endParaRPr lang="ko-KR" altLang="en-US" dirty="0"/>
          </a:p>
        </p:txBody>
      </p:sp>
      <p:sp>
        <p:nvSpPr>
          <p:cNvPr id="4" name="슬라이드 번호 개체 틀 3"/>
          <p:cNvSpPr>
            <a:spLocks noGrp="1"/>
          </p:cNvSpPr>
          <p:nvPr>
            <p:ph type="sldNum" sz="quarter" idx="10"/>
          </p:nvPr>
        </p:nvSpPr>
        <p:spPr/>
        <p:txBody>
          <a:bodyPr/>
          <a:lstStyle/>
          <a:p>
            <a:fld id="{C0F62CD7-7074-4992-9780-CF352F231CED}" type="slidenum">
              <a:rPr lang="ko-KR" altLang="en-US" smtClean="0"/>
              <a:t>9</a:t>
            </a:fld>
            <a:endParaRPr lang="ko-KR" altLang="en-US" dirty="0"/>
          </a:p>
        </p:txBody>
      </p:sp>
    </p:spTree>
    <p:extLst>
      <p:ext uri="{BB962C8B-B14F-4D97-AF65-F5344CB8AC3E}">
        <p14:creationId xmlns:p14="http://schemas.microsoft.com/office/powerpoint/2010/main" val="3513842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EB51D277-0964-40BF-8738-762D2CBCA213}" type="datetime1">
              <a:rPr lang="ko-KR" altLang="en-US" smtClean="0"/>
              <a:t>2022-06-21</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2ABFCFA3-7D24-4157-B23E-56D1E6B6960D}" type="slidenum">
              <a:rPr lang="ko-KR" altLang="en-US" smtClean="0"/>
              <a:pPr/>
              <a:t>‹#›</a:t>
            </a:fld>
            <a:endParaRPr lang="ko-KR" altLang="en-US" dirty="0"/>
          </a:p>
        </p:txBody>
      </p:sp>
    </p:spTree>
    <p:extLst>
      <p:ext uri="{BB962C8B-B14F-4D97-AF65-F5344CB8AC3E}">
        <p14:creationId xmlns:p14="http://schemas.microsoft.com/office/powerpoint/2010/main" val="1875670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68A3851-252E-4E51-8D0D-E210577E912E}" type="datetime1">
              <a:rPr lang="ko-KR" altLang="en-US" smtClean="0"/>
              <a:t>2022-06-21</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2ABFCFA3-7D24-4157-B23E-56D1E6B6960D}" type="slidenum">
              <a:rPr lang="ko-KR" altLang="en-US" smtClean="0"/>
              <a:t>‹#›</a:t>
            </a:fld>
            <a:endParaRPr lang="ko-KR" altLang="en-US" dirty="0"/>
          </a:p>
        </p:txBody>
      </p:sp>
    </p:spTree>
    <p:extLst>
      <p:ext uri="{BB962C8B-B14F-4D97-AF65-F5344CB8AC3E}">
        <p14:creationId xmlns:p14="http://schemas.microsoft.com/office/powerpoint/2010/main" val="2408142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910FB3F8-67B1-41DF-B372-4C87C84AA725}" type="datetime1">
              <a:rPr lang="ko-KR" altLang="en-US" smtClean="0"/>
              <a:t>2022-06-21</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2ABFCFA3-7D24-4157-B23E-56D1E6B6960D}" type="slidenum">
              <a:rPr lang="ko-KR" altLang="en-US" smtClean="0"/>
              <a:t>‹#›</a:t>
            </a:fld>
            <a:endParaRPr lang="ko-KR" altLang="en-US" dirty="0"/>
          </a:p>
        </p:txBody>
      </p:sp>
    </p:spTree>
    <p:extLst>
      <p:ext uri="{BB962C8B-B14F-4D97-AF65-F5344CB8AC3E}">
        <p14:creationId xmlns:p14="http://schemas.microsoft.com/office/powerpoint/2010/main" val="2228530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6407E9FC-9EC3-470F-89F0-42287171C578}" type="datetime1">
              <a:rPr lang="ko-KR" altLang="en-US" smtClean="0"/>
              <a:t>2022-06-21</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2ABFCFA3-7D24-4157-B23E-56D1E6B6960D}" type="slidenum">
              <a:rPr lang="ko-KR" altLang="en-US" smtClean="0"/>
              <a:pPr/>
              <a:t>‹#›</a:t>
            </a:fld>
            <a:endParaRPr lang="ko-KR" altLang="en-US" dirty="0"/>
          </a:p>
        </p:txBody>
      </p:sp>
    </p:spTree>
    <p:extLst>
      <p:ext uri="{BB962C8B-B14F-4D97-AF65-F5344CB8AC3E}">
        <p14:creationId xmlns:p14="http://schemas.microsoft.com/office/powerpoint/2010/main" val="4095259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A3EB424B-87FC-4B59-B086-8F43E82977D2}" type="datetime1">
              <a:rPr lang="ko-KR" altLang="en-US" smtClean="0"/>
              <a:t>2022-06-21</a:t>
            </a:fld>
            <a:endParaRPr lang="ko-KR" altLang="en-US" dirty="0"/>
          </a:p>
        </p:txBody>
      </p:sp>
      <p:sp>
        <p:nvSpPr>
          <p:cNvPr id="5" name="바닥글 개체 틀 4"/>
          <p:cNvSpPr>
            <a:spLocks noGrp="1"/>
          </p:cNvSpPr>
          <p:nvPr>
            <p:ph type="ftr" sz="quarter" idx="11"/>
          </p:nvPr>
        </p:nvSpPr>
        <p:spPr/>
        <p:txBody>
          <a:bodyPr/>
          <a:lstStyle/>
          <a:p>
            <a:endParaRPr lang="ko-KR" altLang="en-US" dirty="0"/>
          </a:p>
        </p:txBody>
      </p:sp>
      <p:sp>
        <p:nvSpPr>
          <p:cNvPr id="6" name="슬라이드 번호 개체 틀 5"/>
          <p:cNvSpPr>
            <a:spLocks noGrp="1"/>
          </p:cNvSpPr>
          <p:nvPr>
            <p:ph type="sldNum" sz="quarter" idx="12"/>
          </p:nvPr>
        </p:nvSpPr>
        <p:spPr/>
        <p:txBody>
          <a:bodyPr/>
          <a:lstStyle/>
          <a:p>
            <a:fld id="{2ABFCFA3-7D24-4157-B23E-56D1E6B6960D}" type="slidenum">
              <a:rPr lang="ko-KR" altLang="en-US" smtClean="0"/>
              <a:t>‹#›</a:t>
            </a:fld>
            <a:endParaRPr lang="ko-KR" altLang="en-US" dirty="0"/>
          </a:p>
        </p:txBody>
      </p:sp>
    </p:spTree>
    <p:extLst>
      <p:ext uri="{BB962C8B-B14F-4D97-AF65-F5344CB8AC3E}">
        <p14:creationId xmlns:p14="http://schemas.microsoft.com/office/powerpoint/2010/main" val="3598006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7EF95CBF-5445-4169-B261-4E78708E629B}" type="datetime1">
              <a:rPr lang="ko-KR" altLang="en-US" smtClean="0"/>
              <a:t>2022-06-21</a:t>
            </a:fld>
            <a:endParaRPr lang="ko-KR" altLang="en-US" dirty="0"/>
          </a:p>
        </p:txBody>
      </p:sp>
      <p:sp>
        <p:nvSpPr>
          <p:cNvPr id="6" name="바닥글 개체 틀 5"/>
          <p:cNvSpPr>
            <a:spLocks noGrp="1"/>
          </p:cNvSpPr>
          <p:nvPr>
            <p:ph type="ftr" sz="quarter" idx="11"/>
          </p:nvPr>
        </p:nvSpPr>
        <p:spPr/>
        <p:txBody>
          <a:bodyPr/>
          <a:lstStyle/>
          <a:p>
            <a:endParaRPr lang="ko-KR" altLang="en-US" dirty="0"/>
          </a:p>
        </p:txBody>
      </p:sp>
      <p:sp>
        <p:nvSpPr>
          <p:cNvPr id="7" name="슬라이드 번호 개체 틀 6"/>
          <p:cNvSpPr>
            <a:spLocks noGrp="1"/>
          </p:cNvSpPr>
          <p:nvPr>
            <p:ph type="sldNum" sz="quarter" idx="12"/>
          </p:nvPr>
        </p:nvSpPr>
        <p:spPr/>
        <p:txBody>
          <a:bodyPr/>
          <a:lstStyle/>
          <a:p>
            <a:fld id="{2ABFCFA3-7D24-4157-B23E-56D1E6B6960D}" type="slidenum">
              <a:rPr lang="ko-KR" altLang="en-US" smtClean="0"/>
              <a:t>‹#›</a:t>
            </a:fld>
            <a:endParaRPr lang="ko-KR" altLang="en-US" dirty="0"/>
          </a:p>
        </p:txBody>
      </p:sp>
    </p:spTree>
    <p:extLst>
      <p:ext uri="{BB962C8B-B14F-4D97-AF65-F5344CB8AC3E}">
        <p14:creationId xmlns:p14="http://schemas.microsoft.com/office/powerpoint/2010/main" val="801713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EB2B6AF8-D299-428B-A2F0-99D22EAF9C59}" type="datetime1">
              <a:rPr lang="ko-KR" altLang="en-US" smtClean="0"/>
              <a:t>2022-06-21</a:t>
            </a:fld>
            <a:endParaRPr lang="ko-KR" altLang="en-US" dirty="0"/>
          </a:p>
        </p:txBody>
      </p:sp>
      <p:sp>
        <p:nvSpPr>
          <p:cNvPr id="8" name="바닥글 개체 틀 7"/>
          <p:cNvSpPr>
            <a:spLocks noGrp="1"/>
          </p:cNvSpPr>
          <p:nvPr>
            <p:ph type="ftr" sz="quarter" idx="11"/>
          </p:nvPr>
        </p:nvSpPr>
        <p:spPr/>
        <p:txBody>
          <a:bodyPr/>
          <a:lstStyle/>
          <a:p>
            <a:endParaRPr lang="ko-KR" altLang="en-US" dirty="0"/>
          </a:p>
        </p:txBody>
      </p:sp>
      <p:sp>
        <p:nvSpPr>
          <p:cNvPr id="9" name="슬라이드 번호 개체 틀 8"/>
          <p:cNvSpPr>
            <a:spLocks noGrp="1"/>
          </p:cNvSpPr>
          <p:nvPr>
            <p:ph type="sldNum" sz="quarter" idx="12"/>
          </p:nvPr>
        </p:nvSpPr>
        <p:spPr/>
        <p:txBody>
          <a:bodyPr/>
          <a:lstStyle/>
          <a:p>
            <a:fld id="{2ABFCFA3-7D24-4157-B23E-56D1E6B6960D}" type="slidenum">
              <a:rPr lang="ko-KR" altLang="en-US" smtClean="0"/>
              <a:t>‹#›</a:t>
            </a:fld>
            <a:endParaRPr lang="ko-KR" altLang="en-US" dirty="0"/>
          </a:p>
        </p:txBody>
      </p:sp>
    </p:spTree>
    <p:extLst>
      <p:ext uri="{BB962C8B-B14F-4D97-AF65-F5344CB8AC3E}">
        <p14:creationId xmlns:p14="http://schemas.microsoft.com/office/powerpoint/2010/main" val="1916457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FDB8C059-D600-4A0A-9B85-2588C1E729E8}" type="datetime1">
              <a:rPr lang="ko-KR" altLang="en-US" smtClean="0"/>
              <a:t>2022-06-21</a:t>
            </a:fld>
            <a:endParaRPr lang="ko-KR" altLang="en-US" dirty="0"/>
          </a:p>
        </p:txBody>
      </p:sp>
      <p:sp>
        <p:nvSpPr>
          <p:cNvPr id="4" name="바닥글 개체 틀 3"/>
          <p:cNvSpPr>
            <a:spLocks noGrp="1"/>
          </p:cNvSpPr>
          <p:nvPr>
            <p:ph type="ftr" sz="quarter" idx="11"/>
          </p:nvPr>
        </p:nvSpPr>
        <p:spPr/>
        <p:txBody>
          <a:bodyPr/>
          <a:lstStyle/>
          <a:p>
            <a:endParaRPr lang="ko-KR" altLang="en-US" dirty="0"/>
          </a:p>
        </p:txBody>
      </p:sp>
      <p:sp>
        <p:nvSpPr>
          <p:cNvPr id="5" name="슬라이드 번호 개체 틀 4"/>
          <p:cNvSpPr>
            <a:spLocks noGrp="1"/>
          </p:cNvSpPr>
          <p:nvPr>
            <p:ph type="sldNum" sz="quarter" idx="12"/>
          </p:nvPr>
        </p:nvSpPr>
        <p:spPr/>
        <p:txBody>
          <a:bodyPr/>
          <a:lstStyle/>
          <a:p>
            <a:fld id="{2ABFCFA3-7D24-4157-B23E-56D1E6B6960D}" type="slidenum">
              <a:rPr lang="ko-KR" altLang="en-US" smtClean="0"/>
              <a:pPr/>
              <a:t>‹#›</a:t>
            </a:fld>
            <a:endParaRPr lang="ko-KR" altLang="en-US" dirty="0"/>
          </a:p>
        </p:txBody>
      </p:sp>
    </p:spTree>
    <p:extLst>
      <p:ext uri="{BB962C8B-B14F-4D97-AF65-F5344CB8AC3E}">
        <p14:creationId xmlns:p14="http://schemas.microsoft.com/office/powerpoint/2010/main" val="4001307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285A13A4-414B-4784-A369-5F9159D1D791}" type="datetime1">
              <a:rPr lang="ko-KR" altLang="en-US" smtClean="0"/>
              <a:t>2022-06-21</a:t>
            </a:fld>
            <a:endParaRPr lang="ko-KR" altLang="en-US" dirty="0"/>
          </a:p>
        </p:txBody>
      </p:sp>
      <p:sp>
        <p:nvSpPr>
          <p:cNvPr id="3" name="바닥글 개체 틀 2"/>
          <p:cNvSpPr>
            <a:spLocks noGrp="1"/>
          </p:cNvSpPr>
          <p:nvPr>
            <p:ph type="ftr" sz="quarter" idx="11"/>
          </p:nvPr>
        </p:nvSpPr>
        <p:spPr/>
        <p:txBody>
          <a:bodyPr/>
          <a:lstStyle/>
          <a:p>
            <a:endParaRPr lang="ko-KR" altLang="en-US" dirty="0"/>
          </a:p>
        </p:txBody>
      </p:sp>
      <p:sp>
        <p:nvSpPr>
          <p:cNvPr id="4" name="슬라이드 번호 개체 틀 3"/>
          <p:cNvSpPr>
            <a:spLocks noGrp="1"/>
          </p:cNvSpPr>
          <p:nvPr>
            <p:ph type="sldNum" sz="quarter" idx="12"/>
          </p:nvPr>
        </p:nvSpPr>
        <p:spPr/>
        <p:txBody>
          <a:bodyPr/>
          <a:lstStyle/>
          <a:p>
            <a:fld id="{2ABFCFA3-7D24-4157-B23E-56D1E6B6960D}" type="slidenum">
              <a:rPr lang="ko-KR" altLang="en-US" smtClean="0"/>
              <a:pPr/>
              <a:t>‹#›</a:t>
            </a:fld>
            <a:endParaRPr lang="ko-KR" altLang="en-US" dirty="0"/>
          </a:p>
        </p:txBody>
      </p:sp>
    </p:spTree>
    <p:extLst>
      <p:ext uri="{BB962C8B-B14F-4D97-AF65-F5344CB8AC3E}">
        <p14:creationId xmlns:p14="http://schemas.microsoft.com/office/powerpoint/2010/main" val="2272814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02C00B0D-826D-4B19-91FD-4973E03394D4}" type="datetime1">
              <a:rPr lang="ko-KR" altLang="en-US" smtClean="0"/>
              <a:t>2022-06-21</a:t>
            </a:fld>
            <a:endParaRPr lang="ko-KR" altLang="en-US" dirty="0"/>
          </a:p>
        </p:txBody>
      </p:sp>
      <p:sp>
        <p:nvSpPr>
          <p:cNvPr id="6" name="바닥글 개체 틀 5"/>
          <p:cNvSpPr>
            <a:spLocks noGrp="1"/>
          </p:cNvSpPr>
          <p:nvPr>
            <p:ph type="ftr" sz="quarter" idx="11"/>
          </p:nvPr>
        </p:nvSpPr>
        <p:spPr/>
        <p:txBody>
          <a:bodyPr/>
          <a:lstStyle/>
          <a:p>
            <a:endParaRPr lang="ko-KR" altLang="en-US" dirty="0"/>
          </a:p>
        </p:txBody>
      </p:sp>
      <p:sp>
        <p:nvSpPr>
          <p:cNvPr id="7" name="슬라이드 번호 개체 틀 6"/>
          <p:cNvSpPr>
            <a:spLocks noGrp="1"/>
          </p:cNvSpPr>
          <p:nvPr>
            <p:ph type="sldNum" sz="quarter" idx="12"/>
          </p:nvPr>
        </p:nvSpPr>
        <p:spPr/>
        <p:txBody>
          <a:bodyPr/>
          <a:lstStyle/>
          <a:p>
            <a:fld id="{2ABFCFA3-7D24-4157-B23E-56D1E6B6960D}" type="slidenum">
              <a:rPr lang="ko-KR" altLang="en-US" smtClean="0"/>
              <a:t>‹#›</a:t>
            </a:fld>
            <a:endParaRPr lang="ko-KR" altLang="en-US" dirty="0"/>
          </a:p>
        </p:txBody>
      </p:sp>
    </p:spTree>
    <p:extLst>
      <p:ext uri="{BB962C8B-B14F-4D97-AF65-F5344CB8AC3E}">
        <p14:creationId xmlns:p14="http://schemas.microsoft.com/office/powerpoint/2010/main" val="2576490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4E726C65-6F0E-4B0F-85EF-365CE9A724D4}" type="datetime1">
              <a:rPr lang="ko-KR" altLang="en-US" smtClean="0"/>
              <a:t>2022-06-21</a:t>
            </a:fld>
            <a:endParaRPr lang="ko-KR" altLang="en-US" dirty="0"/>
          </a:p>
        </p:txBody>
      </p:sp>
      <p:sp>
        <p:nvSpPr>
          <p:cNvPr id="6" name="바닥글 개체 틀 5"/>
          <p:cNvSpPr>
            <a:spLocks noGrp="1"/>
          </p:cNvSpPr>
          <p:nvPr>
            <p:ph type="ftr" sz="quarter" idx="11"/>
          </p:nvPr>
        </p:nvSpPr>
        <p:spPr/>
        <p:txBody>
          <a:bodyPr/>
          <a:lstStyle/>
          <a:p>
            <a:endParaRPr lang="ko-KR" altLang="en-US" dirty="0"/>
          </a:p>
        </p:txBody>
      </p:sp>
      <p:sp>
        <p:nvSpPr>
          <p:cNvPr id="7" name="슬라이드 번호 개체 틀 6"/>
          <p:cNvSpPr>
            <a:spLocks noGrp="1"/>
          </p:cNvSpPr>
          <p:nvPr>
            <p:ph type="sldNum" sz="quarter" idx="12"/>
          </p:nvPr>
        </p:nvSpPr>
        <p:spPr/>
        <p:txBody>
          <a:bodyPr/>
          <a:lstStyle/>
          <a:p>
            <a:fld id="{2ABFCFA3-7D24-4157-B23E-56D1E6B6960D}" type="slidenum">
              <a:rPr lang="ko-KR" altLang="en-US" smtClean="0"/>
              <a:t>‹#›</a:t>
            </a:fld>
            <a:endParaRPr lang="ko-KR" altLang="en-US" dirty="0"/>
          </a:p>
        </p:txBody>
      </p:sp>
    </p:spTree>
    <p:extLst>
      <p:ext uri="{BB962C8B-B14F-4D97-AF65-F5344CB8AC3E}">
        <p14:creationId xmlns:p14="http://schemas.microsoft.com/office/powerpoint/2010/main" val="3433189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2F2A33-2593-409F-B5C9-64C152E88F6E}" type="datetime1">
              <a:rPr lang="ko-KR" altLang="en-US" smtClean="0"/>
              <a:t>2022-06-21</a:t>
            </a:fld>
            <a:endParaRPr lang="ko-KR" altLang="en-US" dirty="0"/>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BFCFA3-7D24-4157-B23E-56D1E6B6960D}" type="slidenum">
              <a:rPr lang="ko-KR" altLang="en-US" smtClean="0"/>
              <a:pPr/>
              <a:t>‹#›</a:t>
            </a:fld>
            <a:endParaRPr lang="ko-KR" altLang="en-US" dirty="0"/>
          </a:p>
        </p:txBody>
      </p:sp>
      <p:pic>
        <p:nvPicPr>
          <p:cNvPr id="7" name="Picture 2" descr="https://encrypted-tbn2.gstatic.com/images?q=tbn:ANd9GcRzwqJZ_y27ePBam4L05-bMvpRvN-Kg2cEzmJ4rgj14PyZD2Javz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8244408" y="116633"/>
            <a:ext cx="797344" cy="29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51364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5" Type="http://schemas.openxmlformats.org/officeDocument/2006/relationships/image" Target="../media/image31.png"/><Relationship Id="rId4"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0.jpe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hyperlink" Target="http://www.google.com/url?sa=i&amp;rct=j&amp;q=&amp;esrc=s&amp;source=imgres&amp;cd=&amp;cad=rja&amp;uact=8&amp;ved=0ahUKEwjqkP3Nxo3MAhXElJQKHavWABAQjRwIBw&amp;url=http://www.engadget.com/2009/05/05/samsungs-pram-chips-go-into-mass-production-in-june/&amp;psig=AFQjCNFuRCgJE-lnDs1TXrGp_WIkVTm0Fw&amp;ust=1460703470424178" TargetMode="External"/><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hyperlink" Target="https://encrypted.google.com/url?sa=i&amp;rct=j&amp;q=&amp;esrc=s&amp;source=images&amp;cd=&amp;cad=rja&amp;uact=8&amp;ved=0CAcQjRw&amp;url=https://www.iconfinder.com/icons/275704/animal_cat_computer_desktop_display_laptop_nap_notebook_pc_pet_sleep_snooze_icon&amp;ei=NKeDVZjAFMOOmwWW6oHwAg&amp;bvm=bv.96042044,d.dGY&amp;psig=AFQjCNFXY0ckNQS0JowEi4xEmcVxJWGfIQ&amp;ust=1434777731808646" TargetMode="External"/><Relationship Id="rId9"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83E0B0FD-9D06-3022-721F-70B0AA1E6033}"/>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5" name="직사각형 4"/>
          <p:cNvSpPr/>
          <p:nvPr/>
        </p:nvSpPr>
        <p:spPr>
          <a:xfrm>
            <a:off x="683568" y="1817529"/>
            <a:ext cx="7710112" cy="1323439"/>
          </a:xfrm>
          <a:prstGeom prst="rect">
            <a:avLst/>
          </a:prstGeom>
        </p:spPr>
        <p:txBody>
          <a:bodyPr wrap="square">
            <a:spAutoFit/>
          </a:bodyPr>
          <a:lstStyle/>
          <a:p>
            <a:pPr algn="ctr" latinLnBrk="0"/>
            <a:r>
              <a:rPr lang="en-US" altLang="ko-KR" sz="4000" b="1" dirty="0">
                <a:latin typeface="Calibri" pitchFamily="34" charset="0"/>
              </a:rPr>
              <a:t>BB: Booting Booster for Consumer Electronics with Modern OS</a:t>
            </a:r>
            <a:endParaRPr lang="ko-KR" altLang="en-US" sz="4000" b="1" dirty="0">
              <a:latin typeface="Calibri" pitchFamily="34" charset="0"/>
            </a:endParaRPr>
          </a:p>
        </p:txBody>
      </p:sp>
      <p:sp>
        <p:nvSpPr>
          <p:cNvPr id="6" name="부제목 2"/>
          <p:cNvSpPr txBox="1">
            <a:spLocks/>
          </p:cNvSpPr>
          <p:nvPr/>
        </p:nvSpPr>
        <p:spPr>
          <a:xfrm>
            <a:off x="1371600" y="4941168"/>
            <a:ext cx="6400800" cy="1296144"/>
          </a:xfrm>
          <a:prstGeom prst="rect">
            <a:avLst/>
          </a:prstGeom>
        </p:spPr>
        <p:txBody>
          <a:bodyPr vert="horz" lIns="91440" tIns="45720" rIns="91440" bIns="45720" rtlCol="0">
            <a:normAutofit fontScale="92500" lnSpcReduction="20000"/>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000" dirty="0" err="1">
                <a:latin typeface="Calibri" pitchFamily="34" charset="0"/>
              </a:rPr>
              <a:t>Geunsik</a:t>
            </a:r>
            <a:r>
              <a:rPr lang="en-US" altLang="ko-KR" sz="2000" dirty="0">
                <a:latin typeface="Calibri" pitchFamily="34" charset="0"/>
              </a:rPr>
              <a:t> Lim and </a:t>
            </a:r>
            <a:r>
              <a:rPr lang="en-US" altLang="ko-KR" sz="2000" dirty="0" err="1">
                <a:latin typeface="Calibri" pitchFamily="34" charset="0"/>
              </a:rPr>
              <a:t>MyungJoo</a:t>
            </a:r>
            <a:r>
              <a:rPr lang="en-US" altLang="ko-KR" sz="2000" dirty="0">
                <a:latin typeface="Calibri" pitchFamily="34" charset="0"/>
              </a:rPr>
              <a:t> Ham</a:t>
            </a:r>
          </a:p>
          <a:p>
            <a:pPr marL="0" indent="0" algn="ctr">
              <a:buNone/>
            </a:pPr>
            <a:r>
              <a:rPr lang="en-US" altLang="ko-KR" sz="2000" dirty="0">
                <a:latin typeface="Calibri" pitchFamily="34" charset="0"/>
              </a:rPr>
              <a:t>Software R&amp;D Center, Samsung Electronics</a:t>
            </a:r>
          </a:p>
          <a:p>
            <a:pPr marL="0" indent="0" algn="ctr">
              <a:buNone/>
            </a:pPr>
            <a:endParaRPr lang="en-US" altLang="ko-KR" sz="2000" dirty="0">
              <a:latin typeface="Calibri" pitchFamily="34" charset="0"/>
            </a:endParaRPr>
          </a:p>
          <a:p>
            <a:pPr marL="0" indent="0" algn="ctr">
              <a:buNone/>
            </a:pPr>
            <a:r>
              <a:rPr lang="en-US" altLang="ko-KR" sz="2000" dirty="0">
                <a:latin typeface="Calibri" pitchFamily="34" charset="0"/>
              </a:rPr>
              <a:t>Apr-20-2016</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2" y="0"/>
            <a:ext cx="9165332" cy="1124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4447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0" name="직선 연결선 109">
            <a:extLst>
              <a:ext uri="{FF2B5EF4-FFF2-40B4-BE49-F238E27FC236}">
                <a16:creationId xmlns:a16="http://schemas.microsoft.com/office/drawing/2014/main" id="{A0CEFF07-EFFC-AFE2-274F-E02A5081CB5A}"/>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grpSp>
        <p:nvGrpSpPr>
          <p:cNvPr id="2" name="그룹 1"/>
          <p:cNvGrpSpPr/>
          <p:nvPr/>
        </p:nvGrpSpPr>
        <p:grpSpPr>
          <a:xfrm>
            <a:off x="223757" y="953435"/>
            <a:ext cx="1807182" cy="4538909"/>
            <a:chOff x="223757" y="953435"/>
            <a:chExt cx="1807182" cy="4538909"/>
          </a:xfrm>
        </p:grpSpPr>
        <p:sp>
          <p:nvSpPr>
            <p:cNvPr id="10" name="모서리가 둥근 직사각형 9"/>
            <p:cNvSpPr/>
            <p:nvPr/>
          </p:nvSpPr>
          <p:spPr>
            <a:xfrm>
              <a:off x="230739" y="953435"/>
              <a:ext cx="1800200" cy="4538909"/>
            </a:xfrm>
            <a:prstGeom prst="roundRect">
              <a:avLst>
                <a:gd name="adj" fmla="val 5379"/>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latin typeface="Calibri" pitchFamily="34" charset="0"/>
              </a:endParaRPr>
            </a:p>
          </p:txBody>
        </p:sp>
        <p:cxnSp>
          <p:nvCxnSpPr>
            <p:cNvPr id="11" name="직선 연결선 10"/>
            <p:cNvCxnSpPr/>
            <p:nvPr/>
          </p:nvCxnSpPr>
          <p:spPr>
            <a:xfrm>
              <a:off x="230739" y="1333148"/>
              <a:ext cx="1800200"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2" name="직선 화살표 연결선 11"/>
            <p:cNvCxnSpPr/>
            <p:nvPr/>
          </p:nvCxnSpPr>
          <p:spPr>
            <a:xfrm>
              <a:off x="878811" y="1354214"/>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직선 화살표 연결선 12"/>
            <p:cNvCxnSpPr/>
            <p:nvPr/>
          </p:nvCxnSpPr>
          <p:spPr>
            <a:xfrm>
              <a:off x="878811" y="2120749"/>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직선 화살표 연결선 13"/>
            <p:cNvCxnSpPr/>
            <p:nvPr/>
          </p:nvCxnSpPr>
          <p:spPr>
            <a:xfrm>
              <a:off x="878811" y="2887285"/>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직선 화살표 연결선 14"/>
            <p:cNvCxnSpPr/>
            <p:nvPr/>
          </p:nvCxnSpPr>
          <p:spPr>
            <a:xfrm>
              <a:off x="878811" y="3653820"/>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6" name="TextBox 15"/>
            <p:cNvSpPr txBox="1"/>
            <p:nvPr/>
          </p:nvSpPr>
          <p:spPr>
            <a:xfrm>
              <a:off x="230739" y="5123012"/>
              <a:ext cx="972108" cy="369332"/>
            </a:xfrm>
            <a:prstGeom prst="rect">
              <a:avLst/>
            </a:prstGeom>
            <a:noFill/>
          </p:spPr>
          <p:txBody>
            <a:bodyPr wrap="square" rtlCol="0">
              <a:spAutoFit/>
            </a:bodyPr>
            <a:lstStyle/>
            <a:p>
              <a:r>
                <a:rPr lang="en-US" altLang="ko-KR" b="1" dirty="0">
                  <a:solidFill>
                    <a:srgbClr val="0070C0"/>
                  </a:solidFill>
                  <a:latin typeface="Calibri" pitchFamily="34" charset="0"/>
                  <a:cs typeface="Times New Roman" pitchFamily="18" charset="0"/>
                </a:rPr>
                <a:t>End</a:t>
              </a:r>
              <a:endParaRPr lang="ko-KR" altLang="en-US" b="1" dirty="0">
                <a:solidFill>
                  <a:srgbClr val="0070C0"/>
                </a:solidFill>
                <a:latin typeface="Calibri" pitchFamily="34" charset="0"/>
                <a:cs typeface="Times New Roman" pitchFamily="18" charset="0"/>
              </a:endParaRPr>
            </a:p>
          </p:txBody>
        </p:sp>
        <p:sp>
          <p:nvSpPr>
            <p:cNvPr id="17" name="TextBox 16"/>
            <p:cNvSpPr txBox="1"/>
            <p:nvPr/>
          </p:nvSpPr>
          <p:spPr>
            <a:xfrm>
              <a:off x="878811" y="1354214"/>
              <a:ext cx="936104" cy="369332"/>
            </a:xfrm>
            <a:prstGeom prst="rect">
              <a:avLst/>
            </a:prstGeom>
            <a:noFill/>
          </p:spPr>
          <p:txBody>
            <a:bodyPr wrap="square" rtlCol="0">
              <a:spAutoFit/>
            </a:bodyPr>
            <a:lstStyle/>
            <a:p>
              <a:r>
                <a:rPr lang="en-US" altLang="ko-KR" dirty="0">
                  <a:latin typeface="Calibri" pitchFamily="34" charset="0"/>
                  <a:cs typeface="Times New Roman" pitchFamily="18" charset="0"/>
                </a:rPr>
                <a:t>socket</a:t>
              </a:r>
              <a:endParaRPr lang="ko-KR" altLang="en-US" dirty="0">
                <a:latin typeface="Calibri" pitchFamily="34" charset="0"/>
                <a:cs typeface="Times New Roman" pitchFamily="18" charset="0"/>
              </a:endParaRPr>
            </a:p>
          </p:txBody>
        </p:sp>
        <p:sp>
          <p:nvSpPr>
            <p:cNvPr id="18" name="TextBox 17"/>
            <p:cNvSpPr txBox="1"/>
            <p:nvPr/>
          </p:nvSpPr>
          <p:spPr>
            <a:xfrm>
              <a:off x="878811" y="2304140"/>
              <a:ext cx="792088" cy="369332"/>
            </a:xfrm>
            <a:prstGeom prst="rect">
              <a:avLst/>
            </a:prstGeom>
            <a:noFill/>
          </p:spPr>
          <p:txBody>
            <a:bodyPr wrap="square" rtlCol="0">
              <a:spAutoFit/>
            </a:bodyPr>
            <a:lstStyle/>
            <a:p>
              <a:r>
                <a:rPr lang="en-US" altLang="ko-KR" dirty="0">
                  <a:latin typeface="Calibri" pitchFamily="34" charset="0"/>
                  <a:cs typeface="Times New Roman" pitchFamily="18" charset="0"/>
                </a:rPr>
                <a:t>dbus</a:t>
              </a:r>
              <a:endParaRPr lang="ko-KR" altLang="en-US" dirty="0">
                <a:latin typeface="Calibri" pitchFamily="34" charset="0"/>
                <a:cs typeface="Times New Roman" pitchFamily="18" charset="0"/>
              </a:endParaRPr>
            </a:p>
          </p:txBody>
        </p:sp>
        <p:sp>
          <p:nvSpPr>
            <p:cNvPr id="19" name="TextBox 18"/>
            <p:cNvSpPr txBox="1"/>
            <p:nvPr/>
          </p:nvSpPr>
          <p:spPr>
            <a:xfrm>
              <a:off x="449542" y="3131676"/>
              <a:ext cx="1314146" cy="369332"/>
            </a:xfrm>
            <a:prstGeom prst="rect">
              <a:avLst/>
            </a:prstGeom>
            <a:noFill/>
          </p:spPr>
          <p:txBody>
            <a:bodyPr wrap="square" rtlCol="0">
              <a:spAutoFit/>
            </a:bodyPr>
            <a:lstStyle/>
            <a:p>
              <a:r>
                <a:rPr lang="en-US" altLang="ko-KR" dirty="0">
                  <a:latin typeface="Calibri" pitchFamily="34" charset="0"/>
                  <a:cs typeface="Times New Roman" pitchFamily="18" charset="0"/>
                </a:rPr>
                <a:t>readahead</a:t>
              </a:r>
              <a:endParaRPr lang="ko-KR" altLang="en-US" dirty="0">
                <a:latin typeface="Calibri" pitchFamily="34" charset="0"/>
                <a:cs typeface="Times New Roman" pitchFamily="18" charset="0"/>
              </a:endParaRPr>
            </a:p>
          </p:txBody>
        </p:sp>
        <p:sp>
          <p:nvSpPr>
            <p:cNvPr id="20" name="TextBox 19"/>
            <p:cNvSpPr txBox="1"/>
            <p:nvPr/>
          </p:nvSpPr>
          <p:spPr>
            <a:xfrm>
              <a:off x="878811" y="3709455"/>
              <a:ext cx="792088" cy="369332"/>
            </a:xfrm>
            <a:prstGeom prst="rect">
              <a:avLst/>
            </a:prstGeom>
            <a:noFill/>
          </p:spPr>
          <p:txBody>
            <a:bodyPr wrap="square" rtlCol="0">
              <a:spAutoFit/>
            </a:bodyPr>
            <a:lstStyle/>
            <a:p>
              <a:r>
                <a:rPr lang="en-US" altLang="ko-KR" dirty="0">
                  <a:latin typeface="Calibri" pitchFamily="34" charset="0"/>
                  <a:cs typeface="Times New Roman" pitchFamily="18" charset="0"/>
                </a:rPr>
                <a:t>Xorg</a:t>
              </a:r>
              <a:endParaRPr lang="ko-KR" altLang="en-US" dirty="0">
                <a:latin typeface="Calibri" pitchFamily="34" charset="0"/>
                <a:cs typeface="Times New Roman" pitchFamily="18" charset="0"/>
              </a:endParaRPr>
            </a:p>
          </p:txBody>
        </p:sp>
        <p:sp>
          <p:nvSpPr>
            <p:cNvPr id="21" name="TextBox 20"/>
            <p:cNvSpPr txBox="1"/>
            <p:nvPr/>
          </p:nvSpPr>
          <p:spPr>
            <a:xfrm>
              <a:off x="223757" y="1305202"/>
              <a:ext cx="799070" cy="369332"/>
            </a:xfrm>
            <a:prstGeom prst="rect">
              <a:avLst/>
            </a:prstGeom>
            <a:noFill/>
          </p:spPr>
          <p:txBody>
            <a:bodyPr wrap="square" rtlCol="0">
              <a:spAutoFit/>
            </a:bodyPr>
            <a:lstStyle/>
            <a:p>
              <a:r>
                <a:rPr lang="en-US" altLang="ko-KR" b="1" dirty="0">
                  <a:solidFill>
                    <a:srgbClr val="0070C0"/>
                  </a:solidFill>
                  <a:latin typeface="Calibri" pitchFamily="34" charset="0"/>
                  <a:cs typeface="Times New Roman" pitchFamily="18" charset="0"/>
                </a:rPr>
                <a:t>Start</a:t>
              </a:r>
              <a:endParaRPr lang="ko-KR" altLang="en-US" b="1" dirty="0">
                <a:solidFill>
                  <a:srgbClr val="0070C0"/>
                </a:solidFill>
                <a:latin typeface="Calibri" pitchFamily="34" charset="0"/>
                <a:cs typeface="Times New Roman" pitchFamily="18" charset="0"/>
              </a:endParaRPr>
            </a:p>
          </p:txBody>
        </p:sp>
        <p:sp>
          <p:nvSpPr>
            <p:cNvPr id="22" name="TextBox 21"/>
            <p:cNvSpPr txBox="1"/>
            <p:nvPr/>
          </p:nvSpPr>
          <p:spPr>
            <a:xfrm>
              <a:off x="230739" y="954524"/>
              <a:ext cx="1800200" cy="400110"/>
            </a:xfrm>
            <a:prstGeom prst="rect">
              <a:avLst/>
            </a:prstGeom>
            <a:noFill/>
          </p:spPr>
          <p:txBody>
            <a:bodyPr wrap="square" rtlCol="0">
              <a:spAutoFit/>
            </a:bodyPr>
            <a:lstStyle/>
            <a:p>
              <a:pPr algn="ctr"/>
              <a:r>
                <a:rPr lang="en-US" altLang="ko-KR" sz="2000" b="1" dirty="0">
                  <a:latin typeface="Calibri" pitchFamily="34" charset="0"/>
                  <a:cs typeface="Times New Roman" pitchFamily="18" charset="0"/>
                </a:rPr>
                <a:t>Single Process</a:t>
              </a:r>
              <a:endParaRPr lang="ko-KR" altLang="en-US" sz="2000" b="1" dirty="0">
                <a:latin typeface="Calibri" pitchFamily="34" charset="0"/>
                <a:cs typeface="Times New Roman" pitchFamily="18" charset="0"/>
              </a:endParaRPr>
            </a:p>
          </p:txBody>
        </p:sp>
        <p:cxnSp>
          <p:nvCxnSpPr>
            <p:cNvPr id="23" name="직선 화살표 연결선 22"/>
            <p:cNvCxnSpPr/>
            <p:nvPr/>
          </p:nvCxnSpPr>
          <p:spPr>
            <a:xfrm>
              <a:off x="878811" y="4356477"/>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4" name="TextBox 23"/>
            <p:cNvSpPr txBox="1"/>
            <p:nvPr/>
          </p:nvSpPr>
          <p:spPr>
            <a:xfrm>
              <a:off x="878811" y="2004335"/>
              <a:ext cx="936104" cy="369332"/>
            </a:xfrm>
            <a:prstGeom prst="rect">
              <a:avLst/>
            </a:prstGeom>
            <a:noFill/>
          </p:spPr>
          <p:txBody>
            <a:bodyPr wrap="square" rtlCol="0">
              <a:spAutoFit/>
            </a:bodyPr>
            <a:lstStyle/>
            <a:p>
              <a:r>
                <a:rPr lang="en-US" altLang="ko-KR" dirty="0" err="1">
                  <a:solidFill>
                    <a:srgbClr val="FF0000"/>
                  </a:solidFill>
                  <a:latin typeface="Calibri" pitchFamily="34" charset="0"/>
                  <a:cs typeface="Times New Roman" pitchFamily="18" charset="0"/>
                </a:rPr>
                <a:t>rcS</a:t>
              </a:r>
              <a:endParaRPr lang="ko-KR" altLang="en-US" dirty="0">
                <a:solidFill>
                  <a:srgbClr val="FF0000"/>
                </a:solidFill>
                <a:latin typeface="Calibri" pitchFamily="34" charset="0"/>
                <a:cs typeface="Times New Roman" pitchFamily="18" charset="0"/>
              </a:endParaRPr>
            </a:p>
          </p:txBody>
        </p:sp>
        <p:sp>
          <p:nvSpPr>
            <p:cNvPr id="25" name="TextBox 24"/>
            <p:cNvSpPr txBox="1"/>
            <p:nvPr/>
          </p:nvSpPr>
          <p:spPr>
            <a:xfrm>
              <a:off x="878811" y="4473703"/>
              <a:ext cx="1008112" cy="369332"/>
            </a:xfrm>
            <a:prstGeom prst="rect">
              <a:avLst/>
            </a:prstGeom>
            <a:noFill/>
          </p:spPr>
          <p:txBody>
            <a:bodyPr wrap="square" rtlCol="0">
              <a:spAutoFit/>
            </a:bodyPr>
            <a:lstStyle/>
            <a:p>
              <a:r>
                <a:rPr lang="en-US" altLang="ko-KR" dirty="0">
                  <a:latin typeface="Calibri" pitchFamily="34" charset="0"/>
                  <a:cs typeface="Times New Roman" pitchFamily="18" charset="0"/>
                </a:rPr>
                <a:t>launcher</a:t>
              </a:r>
              <a:endParaRPr lang="ko-KR" altLang="en-US" dirty="0">
                <a:latin typeface="Calibri" pitchFamily="34" charset="0"/>
                <a:cs typeface="Times New Roman" pitchFamily="18" charset="0"/>
              </a:endParaRPr>
            </a:p>
          </p:txBody>
        </p:sp>
      </p:grpSp>
      <p:grpSp>
        <p:nvGrpSpPr>
          <p:cNvPr id="3" name="그룹 2"/>
          <p:cNvGrpSpPr/>
          <p:nvPr/>
        </p:nvGrpSpPr>
        <p:grpSpPr>
          <a:xfrm>
            <a:off x="2095965" y="945233"/>
            <a:ext cx="2133165" cy="4547112"/>
            <a:chOff x="2095965" y="945233"/>
            <a:chExt cx="2133165" cy="4547112"/>
          </a:xfrm>
        </p:grpSpPr>
        <p:sp>
          <p:nvSpPr>
            <p:cNvPr id="7" name="모서리가 둥근 직사각형 6"/>
            <p:cNvSpPr/>
            <p:nvPr/>
          </p:nvSpPr>
          <p:spPr>
            <a:xfrm>
              <a:off x="2183339" y="945233"/>
              <a:ext cx="1935832" cy="4547112"/>
            </a:xfrm>
            <a:prstGeom prst="roundRect">
              <a:avLst>
                <a:gd name="adj" fmla="val 4799"/>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latin typeface="Calibri" pitchFamily="34" charset="0"/>
              </a:endParaRPr>
            </a:p>
          </p:txBody>
        </p:sp>
        <p:cxnSp>
          <p:nvCxnSpPr>
            <p:cNvPr id="26" name="직선 화살표 연결선 25"/>
            <p:cNvCxnSpPr/>
            <p:nvPr/>
          </p:nvCxnSpPr>
          <p:spPr>
            <a:xfrm>
              <a:off x="2644954" y="1354214"/>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7" name="직선 화살표 연결선 26"/>
            <p:cNvCxnSpPr/>
            <p:nvPr/>
          </p:nvCxnSpPr>
          <p:spPr>
            <a:xfrm>
              <a:off x="2644954" y="2120749"/>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직선 화살표 연결선 27"/>
            <p:cNvCxnSpPr/>
            <p:nvPr/>
          </p:nvCxnSpPr>
          <p:spPr>
            <a:xfrm>
              <a:off x="2644954" y="2887285"/>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9" name="직선 화살표 연결선 28"/>
            <p:cNvCxnSpPr/>
            <p:nvPr/>
          </p:nvCxnSpPr>
          <p:spPr>
            <a:xfrm>
              <a:off x="2644954" y="3653820"/>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2672029" y="1305272"/>
              <a:ext cx="936104" cy="369332"/>
            </a:xfrm>
            <a:prstGeom prst="rect">
              <a:avLst/>
            </a:prstGeom>
            <a:noFill/>
          </p:spPr>
          <p:txBody>
            <a:bodyPr wrap="square" rtlCol="0">
              <a:spAutoFit/>
            </a:bodyPr>
            <a:lstStyle/>
            <a:p>
              <a:r>
                <a:rPr lang="en-US" altLang="ko-KR" dirty="0">
                  <a:latin typeface="Calibri" pitchFamily="34" charset="0"/>
                  <a:cs typeface="Times New Roman" pitchFamily="18" charset="0"/>
                </a:rPr>
                <a:t>socket</a:t>
              </a:r>
              <a:endParaRPr lang="ko-KR" altLang="en-US" dirty="0">
                <a:latin typeface="Calibri" pitchFamily="34" charset="0"/>
                <a:cs typeface="Times New Roman" pitchFamily="18" charset="0"/>
              </a:endParaRPr>
            </a:p>
          </p:txBody>
        </p:sp>
        <p:sp>
          <p:nvSpPr>
            <p:cNvPr id="31" name="TextBox 30"/>
            <p:cNvSpPr txBox="1"/>
            <p:nvPr/>
          </p:nvSpPr>
          <p:spPr>
            <a:xfrm>
              <a:off x="2306375" y="2272154"/>
              <a:ext cx="681449" cy="369332"/>
            </a:xfrm>
            <a:prstGeom prst="rect">
              <a:avLst/>
            </a:prstGeom>
            <a:noFill/>
          </p:spPr>
          <p:txBody>
            <a:bodyPr wrap="square" rtlCol="0">
              <a:spAutoFit/>
            </a:bodyPr>
            <a:lstStyle/>
            <a:p>
              <a:r>
                <a:rPr lang="en-US" altLang="ko-KR" dirty="0">
                  <a:latin typeface="Calibri" pitchFamily="34" charset="0"/>
                  <a:cs typeface="Times New Roman" pitchFamily="18" charset="0"/>
                </a:rPr>
                <a:t>dbus</a:t>
              </a:r>
              <a:endParaRPr lang="ko-KR" altLang="en-US" dirty="0">
                <a:latin typeface="Calibri" pitchFamily="34" charset="0"/>
                <a:cs typeface="Times New Roman" pitchFamily="18" charset="0"/>
              </a:endParaRPr>
            </a:p>
          </p:txBody>
        </p:sp>
        <p:sp>
          <p:nvSpPr>
            <p:cNvPr id="32" name="TextBox 31"/>
            <p:cNvSpPr txBox="1"/>
            <p:nvPr/>
          </p:nvSpPr>
          <p:spPr>
            <a:xfrm>
              <a:off x="2644954" y="3006798"/>
              <a:ext cx="1584176" cy="369332"/>
            </a:xfrm>
            <a:prstGeom prst="rect">
              <a:avLst/>
            </a:prstGeom>
            <a:noFill/>
          </p:spPr>
          <p:txBody>
            <a:bodyPr wrap="square" rtlCol="0">
              <a:spAutoFit/>
            </a:bodyPr>
            <a:lstStyle/>
            <a:p>
              <a:r>
                <a:rPr lang="en-US" altLang="ko-KR" dirty="0">
                  <a:latin typeface="Calibri" pitchFamily="34" charset="0"/>
                  <a:cs typeface="Times New Roman" pitchFamily="18" charset="0"/>
                </a:rPr>
                <a:t>udev</a:t>
              </a:r>
              <a:endParaRPr lang="ko-KR" altLang="en-US" dirty="0">
                <a:latin typeface="Calibri" pitchFamily="34" charset="0"/>
                <a:cs typeface="Times New Roman" pitchFamily="18" charset="0"/>
              </a:endParaRPr>
            </a:p>
          </p:txBody>
        </p:sp>
        <p:sp>
          <p:nvSpPr>
            <p:cNvPr id="33" name="TextBox 32"/>
            <p:cNvSpPr txBox="1"/>
            <p:nvPr/>
          </p:nvSpPr>
          <p:spPr>
            <a:xfrm>
              <a:off x="2860978" y="4514656"/>
              <a:ext cx="1214264" cy="369332"/>
            </a:xfrm>
            <a:prstGeom prst="rect">
              <a:avLst/>
            </a:prstGeom>
            <a:noFill/>
          </p:spPr>
          <p:txBody>
            <a:bodyPr wrap="square" rtlCol="0">
              <a:spAutoFit/>
            </a:bodyPr>
            <a:lstStyle/>
            <a:p>
              <a:r>
                <a:rPr lang="en-US" altLang="ko-KR" dirty="0">
                  <a:latin typeface="Calibri" pitchFamily="34" charset="0"/>
                  <a:cs typeface="Times New Roman" pitchFamily="18" charset="0"/>
                </a:rPr>
                <a:t>launcher</a:t>
              </a:r>
              <a:endParaRPr lang="ko-KR" altLang="en-US" dirty="0">
                <a:latin typeface="Calibri" pitchFamily="34" charset="0"/>
                <a:cs typeface="Times New Roman" pitchFamily="18" charset="0"/>
              </a:endParaRPr>
            </a:p>
          </p:txBody>
        </p:sp>
        <p:cxnSp>
          <p:nvCxnSpPr>
            <p:cNvPr id="34" name="직선 화살표 연결선 33"/>
            <p:cNvCxnSpPr/>
            <p:nvPr/>
          </p:nvCxnSpPr>
          <p:spPr>
            <a:xfrm>
              <a:off x="2860978" y="2120749"/>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5" name="직선 화살표 연결선 34"/>
            <p:cNvCxnSpPr/>
            <p:nvPr/>
          </p:nvCxnSpPr>
          <p:spPr>
            <a:xfrm>
              <a:off x="2860978" y="4141460"/>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6" name="TextBox 35"/>
            <p:cNvSpPr txBox="1"/>
            <p:nvPr/>
          </p:nvSpPr>
          <p:spPr>
            <a:xfrm>
              <a:off x="2174955" y="954524"/>
              <a:ext cx="1944216" cy="400110"/>
            </a:xfrm>
            <a:prstGeom prst="rect">
              <a:avLst/>
            </a:prstGeom>
            <a:noFill/>
          </p:spPr>
          <p:txBody>
            <a:bodyPr wrap="square" rtlCol="0">
              <a:spAutoFit/>
            </a:bodyPr>
            <a:lstStyle/>
            <a:p>
              <a:pPr algn="ctr"/>
              <a:r>
                <a:rPr lang="en-US" altLang="ko-KR" sz="2000" b="1" dirty="0">
                  <a:latin typeface="Calibri" pitchFamily="34" charset="0"/>
                  <a:cs typeface="Times New Roman" pitchFamily="18" charset="0"/>
                </a:rPr>
                <a:t>Multi Process</a:t>
              </a:r>
              <a:endParaRPr lang="ko-KR" altLang="en-US" sz="2000" b="1" dirty="0">
                <a:latin typeface="Calibri" pitchFamily="34" charset="0"/>
                <a:cs typeface="Times New Roman" pitchFamily="18" charset="0"/>
              </a:endParaRPr>
            </a:p>
          </p:txBody>
        </p:sp>
        <p:sp>
          <p:nvSpPr>
            <p:cNvPr id="37" name="TextBox 36"/>
            <p:cNvSpPr txBox="1"/>
            <p:nvPr/>
          </p:nvSpPr>
          <p:spPr>
            <a:xfrm>
              <a:off x="2856404" y="1953344"/>
              <a:ext cx="1039761" cy="369332"/>
            </a:xfrm>
            <a:prstGeom prst="rect">
              <a:avLst/>
            </a:prstGeom>
            <a:noFill/>
          </p:spPr>
          <p:txBody>
            <a:bodyPr wrap="square" rtlCol="0">
              <a:spAutoFit/>
            </a:bodyPr>
            <a:lstStyle/>
            <a:p>
              <a:r>
                <a:rPr lang="en-US" altLang="ko-KR" dirty="0">
                  <a:solidFill>
                    <a:srgbClr val="FF0000"/>
                  </a:solidFill>
                  <a:latin typeface="Calibri" pitchFamily="34" charset="0"/>
                  <a:cs typeface="Times New Roman" pitchFamily="18" charset="0"/>
                </a:rPr>
                <a:t>fork(2)</a:t>
              </a:r>
              <a:endParaRPr lang="ko-KR" altLang="en-US" dirty="0">
                <a:solidFill>
                  <a:srgbClr val="FF0000"/>
                </a:solidFill>
                <a:latin typeface="Calibri" pitchFamily="34" charset="0"/>
                <a:cs typeface="Times New Roman" pitchFamily="18" charset="0"/>
              </a:endParaRPr>
            </a:p>
          </p:txBody>
        </p:sp>
        <p:cxnSp>
          <p:nvCxnSpPr>
            <p:cNvPr id="38" name="직선 화살표 연결선 37"/>
            <p:cNvCxnSpPr/>
            <p:nvPr/>
          </p:nvCxnSpPr>
          <p:spPr>
            <a:xfrm>
              <a:off x="2644954" y="4420355"/>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2095965" y="3834844"/>
              <a:ext cx="979090" cy="338554"/>
            </a:xfrm>
            <a:prstGeom prst="rect">
              <a:avLst/>
            </a:prstGeom>
            <a:noFill/>
          </p:spPr>
          <p:txBody>
            <a:bodyPr wrap="square" rtlCol="0">
              <a:spAutoFit/>
            </a:bodyPr>
            <a:lstStyle/>
            <a:p>
              <a:r>
                <a:rPr lang="en-US" altLang="ko-KR" sz="1600" dirty="0">
                  <a:latin typeface="Calibri" pitchFamily="34" charset="0"/>
                  <a:cs typeface="Times New Roman" pitchFamily="18" charset="0"/>
                </a:rPr>
                <a:t>media1</a:t>
              </a:r>
              <a:endParaRPr lang="ko-KR" altLang="en-US" sz="1600" dirty="0">
                <a:latin typeface="Calibri" pitchFamily="34" charset="0"/>
                <a:cs typeface="Times New Roman" pitchFamily="18" charset="0"/>
              </a:endParaRPr>
            </a:p>
          </p:txBody>
        </p:sp>
        <p:sp>
          <p:nvSpPr>
            <p:cNvPr id="40" name="TextBox 39"/>
            <p:cNvSpPr txBox="1"/>
            <p:nvPr/>
          </p:nvSpPr>
          <p:spPr>
            <a:xfrm>
              <a:off x="2989169" y="3474804"/>
              <a:ext cx="1039761" cy="369332"/>
            </a:xfrm>
            <a:prstGeom prst="rect">
              <a:avLst/>
            </a:prstGeom>
            <a:noFill/>
          </p:spPr>
          <p:txBody>
            <a:bodyPr wrap="square" rtlCol="0">
              <a:spAutoFit/>
            </a:bodyPr>
            <a:lstStyle/>
            <a:p>
              <a:r>
                <a:rPr lang="en-US" altLang="ko-KR" dirty="0">
                  <a:solidFill>
                    <a:srgbClr val="FF0000"/>
                  </a:solidFill>
                  <a:latin typeface="Calibri" pitchFamily="34" charset="0"/>
                  <a:cs typeface="Times New Roman" pitchFamily="18" charset="0"/>
                </a:rPr>
                <a:t>execve(2)</a:t>
              </a:r>
              <a:endParaRPr lang="ko-KR" altLang="en-US" dirty="0">
                <a:solidFill>
                  <a:srgbClr val="FF0000"/>
                </a:solidFill>
                <a:latin typeface="Calibri" pitchFamily="34" charset="0"/>
                <a:cs typeface="Times New Roman" pitchFamily="18" charset="0"/>
              </a:endParaRPr>
            </a:p>
          </p:txBody>
        </p:sp>
        <p:cxnSp>
          <p:nvCxnSpPr>
            <p:cNvPr id="41" name="직선 화살표 연결선 40"/>
            <p:cNvCxnSpPr/>
            <p:nvPr/>
          </p:nvCxnSpPr>
          <p:spPr>
            <a:xfrm>
              <a:off x="3003439" y="3653819"/>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7" name="직선 연결선 76"/>
            <p:cNvCxnSpPr/>
            <p:nvPr/>
          </p:nvCxnSpPr>
          <p:spPr>
            <a:xfrm>
              <a:off x="2185981" y="1314564"/>
              <a:ext cx="1933190"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87" name="TextBox 86"/>
            <p:cNvSpPr txBox="1"/>
            <p:nvPr/>
          </p:nvSpPr>
          <p:spPr>
            <a:xfrm>
              <a:off x="2888053" y="2250668"/>
              <a:ext cx="1231118" cy="369332"/>
            </a:xfrm>
            <a:prstGeom prst="rect">
              <a:avLst/>
            </a:prstGeom>
            <a:noFill/>
          </p:spPr>
          <p:txBody>
            <a:bodyPr wrap="square" rtlCol="0">
              <a:spAutoFit/>
            </a:bodyPr>
            <a:lstStyle/>
            <a:p>
              <a:r>
                <a:rPr lang="en-US" altLang="ko-KR" dirty="0">
                  <a:latin typeface="Calibri" pitchFamily="34" charset="0"/>
                  <a:cs typeface="Times New Roman" pitchFamily="18" charset="0"/>
                </a:rPr>
                <a:t>readahead</a:t>
              </a:r>
              <a:endParaRPr lang="ko-KR" altLang="en-US" dirty="0">
                <a:latin typeface="Calibri" pitchFamily="34" charset="0"/>
                <a:cs typeface="Times New Roman" pitchFamily="18" charset="0"/>
              </a:endParaRPr>
            </a:p>
          </p:txBody>
        </p:sp>
        <p:sp>
          <p:nvSpPr>
            <p:cNvPr id="88" name="TextBox 87"/>
            <p:cNvSpPr txBox="1"/>
            <p:nvPr/>
          </p:nvSpPr>
          <p:spPr>
            <a:xfrm>
              <a:off x="2969933" y="3906852"/>
              <a:ext cx="827149" cy="369332"/>
            </a:xfrm>
            <a:prstGeom prst="rect">
              <a:avLst/>
            </a:prstGeom>
            <a:noFill/>
          </p:spPr>
          <p:txBody>
            <a:bodyPr wrap="square" rtlCol="0">
              <a:spAutoFit/>
            </a:bodyPr>
            <a:lstStyle/>
            <a:p>
              <a:r>
                <a:rPr lang="en-US" altLang="ko-KR" dirty="0">
                  <a:latin typeface="Calibri" pitchFamily="34" charset="0"/>
                  <a:cs typeface="Times New Roman" pitchFamily="18" charset="0"/>
                </a:rPr>
                <a:t>Xorg</a:t>
              </a:r>
              <a:endParaRPr lang="ko-KR" altLang="en-US" dirty="0">
                <a:latin typeface="Calibri" pitchFamily="34" charset="0"/>
                <a:cs typeface="Times New Roman" pitchFamily="18" charset="0"/>
              </a:endParaRPr>
            </a:p>
          </p:txBody>
        </p:sp>
        <p:sp>
          <p:nvSpPr>
            <p:cNvPr id="89" name="TextBox 88"/>
            <p:cNvSpPr txBox="1"/>
            <p:nvPr/>
          </p:nvSpPr>
          <p:spPr>
            <a:xfrm>
              <a:off x="2095965" y="4535179"/>
              <a:ext cx="893204" cy="338554"/>
            </a:xfrm>
            <a:prstGeom prst="rect">
              <a:avLst/>
            </a:prstGeom>
            <a:noFill/>
          </p:spPr>
          <p:txBody>
            <a:bodyPr wrap="square" rtlCol="0">
              <a:spAutoFit/>
            </a:bodyPr>
            <a:lstStyle/>
            <a:p>
              <a:r>
                <a:rPr lang="en-US" altLang="ko-KR" sz="1600" dirty="0">
                  <a:latin typeface="Calibri" pitchFamily="34" charset="0"/>
                  <a:cs typeface="Times New Roman" pitchFamily="18" charset="0"/>
                </a:rPr>
                <a:t>media2</a:t>
              </a:r>
              <a:endParaRPr lang="ko-KR" altLang="en-US" sz="1600" dirty="0">
                <a:latin typeface="Calibri" pitchFamily="34" charset="0"/>
                <a:cs typeface="Times New Roman" pitchFamily="18" charset="0"/>
              </a:endParaRPr>
            </a:p>
          </p:txBody>
        </p:sp>
      </p:grpSp>
      <p:sp>
        <p:nvSpPr>
          <p:cNvPr id="5" name="제목 1"/>
          <p:cNvSpPr txBox="1">
            <a:spLocks/>
          </p:cNvSpPr>
          <p:nvPr/>
        </p:nvSpPr>
        <p:spPr>
          <a:xfrm>
            <a:off x="0" y="-27384"/>
            <a:ext cx="9144000" cy="1143000"/>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kumimoji="1" lang="en-US" altLang="ko-KR" sz="4000" b="1" dirty="0">
                <a:latin typeface="Calibri" pitchFamily="34" charset="0"/>
                <a:ea typeface="맑은고딕"/>
                <a:cs typeface="Times New Roman" pitchFamily="18" charset="0"/>
              </a:rPr>
              <a:t>Evolution of Booting Scheme </a:t>
            </a:r>
            <a:endParaRPr lang="ko-KR" altLang="en-US" sz="4000" b="1" dirty="0">
              <a:latin typeface="Calibri" pitchFamily="34" charset="0"/>
              <a:cs typeface="Times New Roman" pitchFamily="18" charset="0"/>
            </a:endParaRPr>
          </a:p>
        </p:txBody>
      </p:sp>
      <p:grpSp>
        <p:nvGrpSpPr>
          <p:cNvPr id="105" name="그룹 104"/>
          <p:cNvGrpSpPr/>
          <p:nvPr/>
        </p:nvGrpSpPr>
        <p:grpSpPr>
          <a:xfrm>
            <a:off x="6135395" y="953435"/>
            <a:ext cx="3024336" cy="4538912"/>
            <a:chOff x="6135395" y="953435"/>
            <a:chExt cx="3024336" cy="4538912"/>
          </a:xfrm>
        </p:grpSpPr>
        <p:grpSp>
          <p:nvGrpSpPr>
            <p:cNvPr id="104" name="그룹 103"/>
            <p:cNvGrpSpPr/>
            <p:nvPr/>
          </p:nvGrpSpPr>
          <p:grpSpPr>
            <a:xfrm>
              <a:off x="6309376" y="953435"/>
              <a:ext cx="2654729" cy="4538912"/>
              <a:chOff x="6309376" y="953435"/>
              <a:chExt cx="2654729" cy="4538912"/>
            </a:xfrm>
          </p:grpSpPr>
          <p:grpSp>
            <p:nvGrpSpPr>
              <p:cNvPr id="103" name="그룹 102"/>
              <p:cNvGrpSpPr/>
              <p:nvPr/>
            </p:nvGrpSpPr>
            <p:grpSpPr>
              <a:xfrm>
                <a:off x="6309376" y="953435"/>
                <a:ext cx="2654729" cy="4538912"/>
                <a:chOff x="6309376" y="953435"/>
                <a:chExt cx="2654729" cy="4538912"/>
              </a:xfrm>
            </p:grpSpPr>
            <p:sp>
              <p:nvSpPr>
                <p:cNvPr id="9" name="모서리가 둥근 직사각형 8"/>
                <p:cNvSpPr/>
                <p:nvPr/>
              </p:nvSpPr>
              <p:spPr>
                <a:xfrm>
                  <a:off x="6365505" y="953435"/>
                  <a:ext cx="2598600" cy="4538912"/>
                </a:xfrm>
                <a:prstGeom prst="roundRect">
                  <a:avLst>
                    <a:gd name="adj" fmla="val 380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latin typeface="Calibri" pitchFamily="34" charset="0"/>
                  </a:endParaRPr>
                </a:p>
              </p:txBody>
            </p:sp>
            <p:cxnSp>
              <p:nvCxnSpPr>
                <p:cNvPr id="58" name="직선 화살표 연결선 57"/>
                <p:cNvCxnSpPr/>
                <p:nvPr/>
              </p:nvCxnSpPr>
              <p:spPr>
                <a:xfrm>
                  <a:off x="7143507" y="1290336"/>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9" name="직선 화살표 연결선 58"/>
                <p:cNvCxnSpPr/>
                <p:nvPr/>
              </p:nvCxnSpPr>
              <p:spPr>
                <a:xfrm>
                  <a:off x="7143507" y="2106652"/>
                  <a:ext cx="0" cy="35759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0" name="직선 화살표 연결선 59"/>
                <p:cNvCxnSpPr/>
                <p:nvPr/>
              </p:nvCxnSpPr>
              <p:spPr>
                <a:xfrm>
                  <a:off x="7143507" y="2823407"/>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1" name="직선 화살표 연결선 60"/>
                <p:cNvCxnSpPr/>
                <p:nvPr/>
              </p:nvCxnSpPr>
              <p:spPr>
                <a:xfrm>
                  <a:off x="7143507" y="3589942"/>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3" name="직선 화살표 연결선 62"/>
                <p:cNvCxnSpPr/>
                <p:nvPr/>
              </p:nvCxnSpPr>
              <p:spPr>
                <a:xfrm>
                  <a:off x="7568573" y="1296962"/>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4" name="직선 화살표 연결선 63"/>
                <p:cNvCxnSpPr/>
                <p:nvPr/>
              </p:nvCxnSpPr>
              <p:spPr>
                <a:xfrm>
                  <a:off x="7431539" y="3781420"/>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5" name="직선 화살표 연결선 64"/>
                <p:cNvCxnSpPr/>
                <p:nvPr/>
              </p:nvCxnSpPr>
              <p:spPr>
                <a:xfrm>
                  <a:off x="6756573" y="2056871"/>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6" name="직선 화살표 연결선 65"/>
                <p:cNvCxnSpPr/>
                <p:nvPr/>
              </p:nvCxnSpPr>
              <p:spPr>
                <a:xfrm>
                  <a:off x="7431539" y="3014885"/>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직선 화살표 연결선 66"/>
                <p:cNvCxnSpPr/>
                <p:nvPr/>
              </p:nvCxnSpPr>
              <p:spPr>
                <a:xfrm>
                  <a:off x="6756573" y="2823407"/>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8" name="직선 화살표 연결선 67"/>
                <p:cNvCxnSpPr/>
                <p:nvPr/>
              </p:nvCxnSpPr>
              <p:spPr>
                <a:xfrm>
                  <a:off x="7647563" y="2823407"/>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9" name="TextBox 68"/>
                <p:cNvSpPr txBox="1"/>
                <p:nvPr/>
              </p:nvSpPr>
              <p:spPr>
                <a:xfrm>
                  <a:off x="7215515" y="2601416"/>
                  <a:ext cx="1748590" cy="369332"/>
                </a:xfrm>
                <a:prstGeom prst="rect">
                  <a:avLst/>
                </a:prstGeom>
                <a:noFill/>
              </p:spPr>
              <p:txBody>
                <a:bodyPr wrap="square" rtlCol="0">
                  <a:spAutoFit/>
                </a:bodyPr>
                <a:lstStyle/>
                <a:p>
                  <a:r>
                    <a:rPr lang="en-US" altLang="ko-KR" dirty="0">
                      <a:solidFill>
                        <a:srgbClr val="FF0000"/>
                      </a:solidFill>
                      <a:latin typeface="Calibri" pitchFamily="34" charset="0"/>
                      <a:cs typeface="Times New Roman" pitchFamily="18" charset="0"/>
                    </a:rPr>
                    <a:t>synchronous</a:t>
                  </a:r>
                  <a:endParaRPr lang="ko-KR" altLang="en-US" dirty="0">
                    <a:solidFill>
                      <a:srgbClr val="FF0000"/>
                    </a:solidFill>
                    <a:latin typeface="Calibri" pitchFamily="34" charset="0"/>
                    <a:cs typeface="Times New Roman" pitchFamily="18" charset="0"/>
                  </a:endParaRPr>
                </a:p>
              </p:txBody>
            </p:sp>
            <p:cxnSp>
              <p:nvCxnSpPr>
                <p:cNvPr id="70" name="직선 화살표 연결선 69"/>
                <p:cNvCxnSpPr/>
                <p:nvPr/>
              </p:nvCxnSpPr>
              <p:spPr>
                <a:xfrm>
                  <a:off x="7143507" y="4356477"/>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1" name="TextBox 70"/>
                <p:cNvSpPr txBox="1"/>
                <p:nvPr/>
              </p:nvSpPr>
              <p:spPr>
                <a:xfrm>
                  <a:off x="7640582" y="3270553"/>
                  <a:ext cx="963483" cy="307777"/>
                </a:xfrm>
                <a:prstGeom prst="rect">
                  <a:avLst/>
                </a:prstGeom>
                <a:noFill/>
              </p:spPr>
              <p:txBody>
                <a:bodyPr wrap="square" rtlCol="0">
                  <a:spAutoFit/>
                </a:bodyPr>
                <a:lstStyle/>
                <a:p>
                  <a:r>
                    <a:rPr lang="en-US" altLang="ko-KR" sz="1400" dirty="0">
                      <a:latin typeface="Calibri" pitchFamily="34" charset="0"/>
                      <a:cs typeface="Times New Roman" pitchFamily="18" charset="0"/>
                    </a:rPr>
                    <a:t>launcher</a:t>
                  </a:r>
                  <a:endParaRPr lang="ko-KR" altLang="en-US" sz="1400" dirty="0">
                    <a:latin typeface="Calibri" pitchFamily="34" charset="0"/>
                    <a:cs typeface="Times New Roman" pitchFamily="18" charset="0"/>
                  </a:endParaRPr>
                </a:p>
              </p:txBody>
            </p:sp>
            <p:sp>
              <p:nvSpPr>
                <p:cNvPr id="72" name="TextBox 71"/>
                <p:cNvSpPr txBox="1"/>
                <p:nvPr/>
              </p:nvSpPr>
              <p:spPr>
                <a:xfrm>
                  <a:off x="7456773" y="4175139"/>
                  <a:ext cx="1480956" cy="307777"/>
                </a:xfrm>
                <a:prstGeom prst="rect">
                  <a:avLst/>
                </a:prstGeom>
                <a:noFill/>
              </p:spPr>
              <p:txBody>
                <a:bodyPr wrap="square" rtlCol="0">
                  <a:spAutoFit/>
                </a:bodyPr>
                <a:lstStyle/>
                <a:p>
                  <a:r>
                    <a:rPr lang="en-US" altLang="ko-KR" sz="1400" dirty="0">
                      <a:latin typeface="Calibri" pitchFamily="34" charset="0"/>
                      <a:cs typeface="Times New Roman" pitchFamily="18" charset="0"/>
                    </a:rPr>
                    <a:t>service provider</a:t>
                  </a:r>
                  <a:endParaRPr lang="ko-KR" altLang="en-US" sz="1400" dirty="0">
                    <a:latin typeface="Calibri" pitchFamily="34" charset="0"/>
                    <a:cs typeface="Times New Roman" pitchFamily="18" charset="0"/>
                  </a:endParaRPr>
                </a:p>
              </p:txBody>
            </p:sp>
            <p:cxnSp>
              <p:nvCxnSpPr>
                <p:cNvPr id="73" name="직선 화살표 연결선 72"/>
                <p:cNvCxnSpPr/>
                <p:nvPr/>
              </p:nvCxnSpPr>
              <p:spPr>
                <a:xfrm>
                  <a:off x="6756573" y="1312551"/>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4" name="직사각형 73"/>
                <p:cNvSpPr/>
                <p:nvPr/>
              </p:nvSpPr>
              <p:spPr>
                <a:xfrm>
                  <a:off x="7136525" y="2200146"/>
                  <a:ext cx="1722214" cy="338554"/>
                </a:xfrm>
                <a:prstGeom prst="rect">
                  <a:avLst/>
                </a:prstGeom>
              </p:spPr>
              <p:txBody>
                <a:bodyPr wrap="square">
                  <a:spAutoFit/>
                </a:bodyPr>
                <a:lstStyle/>
                <a:p>
                  <a:r>
                    <a:rPr lang="en-US" altLang="ko-KR" sz="1600" dirty="0">
                      <a:latin typeface="Calibri" pitchFamily="34" charset="0"/>
                      <a:cs typeface="Times New Roman" pitchFamily="18" charset="0"/>
                    </a:rPr>
                    <a:t>media1/2/3</a:t>
                  </a:r>
                  <a:endParaRPr lang="ko-KR" altLang="en-US" sz="1600" dirty="0">
                    <a:latin typeface="Calibri" pitchFamily="34" charset="0"/>
                    <a:cs typeface="Times New Roman" pitchFamily="18" charset="0"/>
                  </a:endParaRPr>
                </a:p>
              </p:txBody>
            </p:sp>
            <p:sp>
              <p:nvSpPr>
                <p:cNvPr id="75" name="TextBox 74"/>
                <p:cNvSpPr txBox="1"/>
                <p:nvPr/>
              </p:nvSpPr>
              <p:spPr>
                <a:xfrm>
                  <a:off x="7116127" y="4751203"/>
                  <a:ext cx="1388550" cy="307777"/>
                </a:xfrm>
                <a:prstGeom prst="rect">
                  <a:avLst/>
                </a:prstGeom>
                <a:noFill/>
              </p:spPr>
              <p:txBody>
                <a:bodyPr wrap="square" rtlCol="0">
                  <a:spAutoFit/>
                </a:bodyPr>
                <a:lstStyle/>
                <a:p>
                  <a:r>
                    <a:rPr lang="en-US" altLang="ko-KR" sz="1400" dirty="0">
                      <a:latin typeface="Calibri" pitchFamily="34" charset="0"/>
                      <a:cs typeface="Times New Roman" pitchFamily="18" charset="0"/>
                    </a:rPr>
                    <a:t>Context service</a:t>
                  </a:r>
                  <a:endParaRPr lang="ko-KR" altLang="en-US" sz="1400" dirty="0">
                    <a:latin typeface="Calibri" pitchFamily="34" charset="0"/>
                    <a:cs typeface="Times New Roman" pitchFamily="18" charset="0"/>
                  </a:endParaRPr>
                </a:p>
              </p:txBody>
            </p:sp>
            <p:sp>
              <p:nvSpPr>
                <p:cNvPr id="76" name="TextBox 75"/>
                <p:cNvSpPr txBox="1"/>
                <p:nvPr/>
              </p:nvSpPr>
              <p:spPr>
                <a:xfrm>
                  <a:off x="6538607" y="1242556"/>
                  <a:ext cx="1419872" cy="369332"/>
                </a:xfrm>
                <a:prstGeom prst="rect">
                  <a:avLst/>
                </a:prstGeom>
                <a:noFill/>
              </p:spPr>
              <p:txBody>
                <a:bodyPr wrap="square" rtlCol="0">
                  <a:spAutoFit/>
                </a:bodyPr>
                <a:lstStyle/>
                <a:p>
                  <a:r>
                    <a:rPr lang="en-US" altLang="ko-KR" dirty="0">
                      <a:solidFill>
                        <a:srgbClr val="FF0000"/>
                      </a:solidFill>
                      <a:latin typeface="Calibri" pitchFamily="34" charset="0"/>
                      <a:cs typeface="Times New Roman" pitchFamily="18" charset="0"/>
                    </a:rPr>
                    <a:t>parallelism</a:t>
                  </a:r>
                  <a:endParaRPr lang="ko-KR" altLang="en-US" dirty="0">
                    <a:solidFill>
                      <a:srgbClr val="FF0000"/>
                    </a:solidFill>
                    <a:latin typeface="Calibri" pitchFamily="34" charset="0"/>
                    <a:cs typeface="Times New Roman" pitchFamily="18" charset="0"/>
                  </a:endParaRPr>
                </a:p>
              </p:txBody>
            </p:sp>
            <p:cxnSp>
              <p:nvCxnSpPr>
                <p:cNvPr id="79" name="직선 연결선 78"/>
                <p:cNvCxnSpPr/>
                <p:nvPr/>
              </p:nvCxnSpPr>
              <p:spPr>
                <a:xfrm>
                  <a:off x="6428399" y="1292019"/>
                  <a:ext cx="2535706"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84" name="직사각형 83"/>
                <p:cNvSpPr/>
                <p:nvPr/>
              </p:nvSpPr>
              <p:spPr>
                <a:xfrm>
                  <a:off x="6488453" y="3861048"/>
                  <a:ext cx="682366" cy="307777"/>
                </a:xfrm>
                <a:prstGeom prst="rect">
                  <a:avLst/>
                </a:prstGeom>
              </p:spPr>
              <p:txBody>
                <a:bodyPr wrap="none">
                  <a:spAutoFit/>
                </a:bodyPr>
                <a:lstStyle/>
                <a:p>
                  <a:r>
                    <a:rPr lang="en-US" altLang="ko-KR" sz="1400" dirty="0">
                      <a:latin typeface="Calibri" pitchFamily="34" charset="0"/>
                      <a:cs typeface="Times New Roman" pitchFamily="18" charset="0"/>
                    </a:rPr>
                    <a:t>widget</a:t>
                  </a:r>
                  <a:endParaRPr lang="en-US" sz="1400" dirty="0">
                    <a:latin typeface="Calibri" pitchFamily="34" charset="0"/>
                  </a:endParaRPr>
                </a:p>
              </p:txBody>
            </p:sp>
            <p:sp>
              <p:nvSpPr>
                <p:cNvPr id="95" name="TextBox 94"/>
                <p:cNvSpPr txBox="1"/>
                <p:nvPr/>
              </p:nvSpPr>
              <p:spPr>
                <a:xfrm>
                  <a:off x="6495435" y="2106652"/>
                  <a:ext cx="713098" cy="338554"/>
                </a:xfrm>
                <a:prstGeom prst="rect">
                  <a:avLst/>
                </a:prstGeom>
                <a:noFill/>
              </p:spPr>
              <p:txBody>
                <a:bodyPr wrap="square" rtlCol="0">
                  <a:spAutoFit/>
                </a:bodyPr>
                <a:lstStyle/>
                <a:p>
                  <a:r>
                    <a:rPr lang="en-US" altLang="ko-KR" sz="1600" dirty="0">
                      <a:latin typeface="Calibri" pitchFamily="34" charset="0"/>
                      <a:cs typeface="Times New Roman" pitchFamily="18" charset="0"/>
                    </a:rPr>
                    <a:t>udev</a:t>
                  </a:r>
                  <a:endParaRPr lang="ko-KR" altLang="en-US" sz="1600" dirty="0">
                    <a:latin typeface="Calibri" pitchFamily="34" charset="0"/>
                    <a:cs typeface="Times New Roman" pitchFamily="18" charset="0"/>
                  </a:endParaRPr>
                </a:p>
              </p:txBody>
            </p:sp>
            <p:cxnSp>
              <p:nvCxnSpPr>
                <p:cNvPr id="96" name="직선 화살표 연결선 95"/>
                <p:cNvCxnSpPr/>
                <p:nvPr/>
              </p:nvCxnSpPr>
              <p:spPr>
                <a:xfrm>
                  <a:off x="6992509" y="2501676"/>
                  <a:ext cx="0" cy="244242"/>
                </a:xfrm>
                <a:prstGeom prst="straightConnector1">
                  <a:avLst/>
                </a:prstGeom>
                <a:ln>
                  <a:prstDash val="sysDot"/>
                  <a:tailEnd type="arrow"/>
                </a:ln>
              </p:spPr>
              <p:style>
                <a:lnRef idx="2">
                  <a:schemeClr val="dk1"/>
                </a:lnRef>
                <a:fillRef idx="0">
                  <a:schemeClr val="dk1"/>
                </a:fillRef>
                <a:effectRef idx="1">
                  <a:schemeClr val="dk1"/>
                </a:effectRef>
                <a:fontRef idx="minor">
                  <a:schemeClr val="tx1"/>
                </a:fontRef>
              </p:style>
            </p:cxnSp>
            <p:cxnSp>
              <p:nvCxnSpPr>
                <p:cNvPr id="97" name="직선 화살표 연결선 96"/>
                <p:cNvCxnSpPr/>
                <p:nvPr/>
              </p:nvCxnSpPr>
              <p:spPr>
                <a:xfrm>
                  <a:off x="7136525" y="2510482"/>
                  <a:ext cx="0" cy="244242"/>
                </a:xfrm>
                <a:prstGeom prst="straightConnector1">
                  <a:avLst/>
                </a:prstGeom>
                <a:ln>
                  <a:prstDash val="sysDot"/>
                  <a:tailEnd type="arrow"/>
                </a:ln>
              </p:spPr>
              <p:style>
                <a:lnRef idx="2">
                  <a:schemeClr val="dk1"/>
                </a:lnRef>
                <a:fillRef idx="0">
                  <a:schemeClr val="dk1"/>
                </a:fillRef>
                <a:effectRef idx="1">
                  <a:schemeClr val="dk1"/>
                </a:effectRef>
                <a:fontRef idx="minor">
                  <a:schemeClr val="tx1"/>
                </a:fontRef>
              </p:style>
            </p:cxnSp>
            <p:cxnSp>
              <p:nvCxnSpPr>
                <p:cNvPr id="98" name="직선 화살표 연결선 97"/>
                <p:cNvCxnSpPr/>
                <p:nvPr/>
              </p:nvCxnSpPr>
              <p:spPr>
                <a:xfrm>
                  <a:off x="7280541" y="2510482"/>
                  <a:ext cx="0" cy="244242"/>
                </a:xfrm>
                <a:prstGeom prst="straightConnector1">
                  <a:avLst/>
                </a:prstGeom>
                <a:ln>
                  <a:prstDash val="sysDot"/>
                  <a:tailEnd type="arrow"/>
                </a:ln>
              </p:spPr>
              <p:style>
                <a:lnRef idx="2">
                  <a:schemeClr val="dk1"/>
                </a:lnRef>
                <a:fillRef idx="0">
                  <a:schemeClr val="dk1"/>
                </a:fillRef>
                <a:effectRef idx="1">
                  <a:schemeClr val="dk1"/>
                </a:effectRef>
                <a:fontRef idx="minor">
                  <a:schemeClr val="tx1"/>
                </a:fontRef>
              </p:style>
            </p:cxnSp>
            <p:sp>
              <p:nvSpPr>
                <p:cNvPr id="99" name="TextBox 98"/>
                <p:cNvSpPr txBox="1"/>
                <p:nvPr/>
              </p:nvSpPr>
              <p:spPr>
                <a:xfrm>
                  <a:off x="6309376" y="3033464"/>
                  <a:ext cx="827149" cy="369332"/>
                </a:xfrm>
                <a:prstGeom prst="rect">
                  <a:avLst/>
                </a:prstGeom>
                <a:noFill/>
              </p:spPr>
              <p:txBody>
                <a:bodyPr wrap="square" rtlCol="0">
                  <a:spAutoFit/>
                </a:bodyPr>
                <a:lstStyle/>
                <a:p>
                  <a:r>
                    <a:rPr lang="en-US" altLang="ko-KR" dirty="0">
                      <a:latin typeface="Calibri" pitchFamily="34" charset="0"/>
                      <a:cs typeface="Times New Roman" pitchFamily="18" charset="0"/>
                    </a:rPr>
                    <a:t>Xorg</a:t>
                  </a:r>
                  <a:endParaRPr lang="ko-KR" altLang="en-US" dirty="0">
                    <a:latin typeface="Calibri" pitchFamily="34" charset="0"/>
                    <a:cs typeface="Times New Roman" pitchFamily="18" charset="0"/>
                  </a:endParaRPr>
                </a:p>
              </p:txBody>
            </p:sp>
            <p:sp>
              <p:nvSpPr>
                <p:cNvPr id="100" name="TextBox 99"/>
                <p:cNvSpPr txBox="1"/>
                <p:nvPr/>
              </p:nvSpPr>
              <p:spPr>
                <a:xfrm>
                  <a:off x="7424557" y="3546812"/>
                  <a:ext cx="972616" cy="307777"/>
                </a:xfrm>
                <a:prstGeom prst="rect">
                  <a:avLst/>
                </a:prstGeom>
                <a:noFill/>
              </p:spPr>
              <p:txBody>
                <a:bodyPr wrap="square" rtlCol="0">
                  <a:spAutoFit/>
                </a:bodyPr>
                <a:lstStyle/>
                <a:p>
                  <a:r>
                    <a:rPr lang="en-US" altLang="ko-KR" sz="1400" dirty="0">
                      <a:latin typeface="Calibri" pitchFamily="34" charset="0"/>
                      <a:cs typeface="Times New Roman" pitchFamily="18" charset="0"/>
                    </a:rPr>
                    <a:t>wallpaper</a:t>
                  </a:r>
                  <a:endParaRPr lang="ko-KR" altLang="en-US" sz="1400" dirty="0">
                    <a:latin typeface="Calibri" pitchFamily="34" charset="0"/>
                    <a:cs typeface="Times New Roman" pitchFamily="18" charset="0"/>
                  </a:endParaRPr>
                </a:p>
              </p:txBody>
            </p:sp>
            <p:sp>
              <p:nvSpPr>
                <p:cNvPr id="101" name="TextBox 100"/>
                <p:cNvSpPr txBox="1"/>
                <p:nvPr/>
              </p:nvSpPr>
              <p:spPr>
                <a:xfrm>
                  <a:off x="6704477" y="2878995"/>
                  <a:ext cx="720079" cy="307777"/>
                </a:xfrm>
                <a:prstGeom prst="rect">
                  <a:avLst/>
                </a:prstGeom>
                <a:noFill/>
              </p:spPr>
              <p:txBody>
                <a:bodyPr wrap="square" rtlCol="0">
                  <a:spAutoFit/>
                </a:bodyPr>
                <a:lstStyle/>
                <a:p>
                  <a:r>
                    <a:rPr lang="en-US" altLang="ko-KR" sz="1400" dirty="0">
                      <a:latin typeface="Calibri" pitchFamily="34" charset="0"/>
                      <a:cs typeface="Times New Roman" pitchFamily="18" charset="0"/>
                    </a:rPr>
                    <a:t>notifier</a:t>
                  </a:r>
                  <a:endParaRPr lang="ko-KR" altLang="en-US" sz="1400" dirty="0">
                    <a:latin typeface="Calibri" pitchFamily="34" charset="0"/>
                    <a:cs typeface="Times New Roman" pitchFamily="18" charset="0"/>
                  </a:endParaRPr>
                </a:p>
              </p:txBody>
            </p:sp>
          </p:grpSp>
          <p:sp>
            <p:nvSpPr>
              <p:cNvPr id="62" name="TextBox 61"/>
              <p:cNvSpPr txBox="1"/>
              <p:nvPr/>
            </p:nvSpPr>
            <p:spPr>
              <a:xfrm>
                <a:off x="6440717" y="1510843"/>
                <a:ext cx="2019715" cy="307777"/>
              </a:xfrm>
              <a:prstGeom prst="rect">
                <a:avLst/>
              </a:prstGeom>
              <a:noFill/>
            </p:spPr>
            <p:txBody>
              <a:bodyPr wrap="square" rtlCol="0">
                <a:spAutoFit/>
              </a:bodyPr>
              <a:lstStyle/>
              <a:p>
                <a:r>
                  <a:rPr lang="en-US" altLang="ko-KR" sz="1400" dirty="0">
                    <a:latin typeface="Calibri" pitchFamily="34" charset="0"/>
                    <a:cs typeface="Times New Roman" pitchFamily="18" charset="0"/>
                  </a:rPr>
                  <a:t>socket+dbus+readahead</a:t>
                </a:r>
                <a:endParaRPr lang="ko-KR" altLang="en-US" sz="1400" dirty="0">
                  <a:latin typeface="Calibri" pitchFamily="34" charset="0"/>
                  <a:cs typeface="Times New Roman" pitchFamily="18" charset="0"/>
                </a:endParaRPr>
              </a:p>
            </p:txBody>
          </p:sp>
        </p:grpSp>
        <p:sp>
          <p:nvSpPr>
            <p:cNvPr id="57" name="TextBox 56"/>
            <p:cNvSpPr txBox="1"/>
            <p:nvPr/>
          </p:nvSpPr>
          <p:spPr>
            <a:xfrm>
              <a:off x="6135395" y="954524"/>
              <a:ext cx="3024336" cy="369332"/>
            </a:xfrm>
            <a:prstGeom prst="rect">
              <a:avLst/>
            </a:prstGeom>
            <a:noFill/>
          </p:spPr>
          <p:txBody>
            <a:bodyPr wrap="square" rtlCol="0">
              <a:spAutoFit/>
            </a:bodyPr>
            <a:lstStyle/>
            <a:p>
              <a:pPr algn="ctr"/>
              <a:r>
                <a:rPr lang="en-US" altLang="ko-KR" b="1" dirty="0">
                  <a:latin typeface="Calibri" pitchFamily="34" charset="0"/>
                  <a:cs typeface="Times New Roman" pitchFamily="18" charset="0"/>
                </a:rPr>
                <a:t>Synchronous/Parallelism</a:t>
              </a:r>
              <a:endParaRPr lang="ko-KR" altLang="en-US" b="1" dirty="0">
                <a:latin typeface="Calibri" pitchFamily="34" charset="0"/>
                <a:cs typeface="Times New Roman" pitchFamily="18" charset="0"/>
              </a:endParaRPr>
            </a:p>
          </p:txBody>
        </p:sp>
      </p:grpSp>
      <p:sp>
        <p:nvSpPr>
          <p:cNvPr id="80" name="오른쪽 화살표 79"/>
          <p:cNvSpPr/>
          <p:nvPr/>
        </p:nvSpPr>
        <p:spPr>
          <a:xfrm>
            <a:off x="1857895" y="1909212"/>
            <a:ext cx="504056" cy="597836"/>
          </a:xfrm>
          <a:prstGeom prst="rightArrow">
            <a:avLst/>
          </a:prstGeom>
          <a:gradFill flip="none" rotWithShape="1">
            <a:gsLst>
              <a:gs pos="1000">
                <a:schemeClr val="bg1">
                  <a:lumMod val="85000"/>
                </a:schemeClr>
              </a:gs>
              <a:gs pos="50000">
                <a:schemeClr val="tx2">
                  <a:lumMod val="60000"/>
                  <a:lumOff val="40000"/>
                </a:schemeClr>
              </a:gs>
              <a:gs pos="90000">
                <a:schemeClr val="tx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itchFamily="34" charset="0"/>
            </a:endParaRPr>
          </a:p>
        </p:txBody>
      </p:sp>
      <p:grpSp>
        <p:nvGrpSpPr>
          <p:cNvPr id="107" name="그룹 106"/>
          <p:cNvGrpSpPr/>
          <p:nvPr/>
        </p:nvGrpSpPr>
        <p:grpSpPr>
          <a:xfrm>
            <a:off x="4184197" y="945232"/>
            <a:ext cx="2160240" cy="4547114"/>
            <a:chOff x="4184197" y="945232"/>
            <a:chExt cx="2160240" cy="4547114"/>
          </a:xfrm>
        </p:grpSpPr>
        <p:grpSp>
          <p:nvGrpSpPr>
            <p:cNvPr id="106" name="그룹 105"/>
            <p:cNvGrpSpPr/>
            <p:nvPr/>
          </p:nvGrpSpPr>
          <p:grpSpPr>
            <a:xfrm>
              <a:off x="4184197" y="945232"/>
              <a:ext cx="2160240" cy="4547114"/>
              <a:chOff x="4184197" y="945232"/>
              <a:chExt cx="2160240" cy="4547114"/>
            </a:xfrm>
          </p:grpSpPr>
          <p:grpSp>
            <p:nvGrpSpPr>
              <p:cNvPr id="4" name="그룹 3"/>
              <p:cNvGrpSpPr/>
              <p:nvPr/>
            </p:nvGrpSpPr>
            <p:grpSpPr>
              <a:xfrm>
                <a:off x="4260892" y="945232"/>
                <a:ext cx="2083545" cy="4547114"/>
                <a:chOff x="4260892" y="945232"/>
                <a:chExt cx="2083545" cy="4547114"/>
              </a:xfrm>
            </p:grpSpPr>
            <p:sp>
              <p:nvSpPr>
                <p:cNvPr id="8" name="모서리가 둥근 직사각형 7"/>
                <p:cNvSpPr/>
                <p:nvPr/>
              </p:nvSpPr>
              <p:spPr>
                <a:xfrm>
                  <a:off x="4263187" y="945232"/>
                  <a:ext cx="1944216" cy="4547114"/>
                </a:xfrm>
                <a:prstGeom prst="roundRect">
                  <a:avLst>
                    <a:gd name="adj" fmla="val 4812"/>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latin typeface="Calibri" pitchFamily="34" charset="0"/>
                  </a:endParaRPr>
                </a:p>
              </p:txBody>
            </p:sp>
            <p:sp>
              <p:nvSpPr>
                <p:cNvPr id="42" name="TextBox 41"/>
                <p:cNvSpPr txBox="1"/>
                <p:nvPr/>
              </p:nvSpPr>
              <p:spPr>
                <a:xfrm>
                  <a:off x="4263187" y="954524"/>
                  <a:ext cx="1944216" cy="400110"/>
                </a:xfrm>
                <a:prstGeom prst="rect">
                  <a:avLst/>
                </a:prstGeom>
                <a:noFill/>
              </p:spPr>
              <p:txBody>
                <a:bodyPr wrap="square" rtlCol="0">
                  <a:spAutoFit/>
                </a:bodyPr>
                <a:lstStyle/>
                <a:p>
                  <a:pPr algn="ctr"/>
                  <a:r>
                    <a:rPr lang="en-US" altLang="ko-KR" sz="2000" b="1" dirty="0">
                      <a:latin typeface="Calibri" pitchFamily="34" charset="0"/>
                      <a:cs typeface="Times New Roman" pitchFamily="18" charset="0"/>
                    </a:rPr>
                    <a:t>Multi Threaded</a:t>
                  </a:r>
                  <a:endParaRPr lang="ko-KR" altLang="en-US" sz="2000" b="1" dirty="0">
                    <a:latin typeface="Calibri" pitchFamily="34" charset="0"/>
                    <a:cs typeface="Times New Roman" pitchFamily="18" charset="0"/>
                  </a:endParaRPr>
                </a:p>
              </p:txBody>
            </p:sp>
            <p:cxnSp>
              <p:nvCxnSpPr>
                <p:cNvPr id="43" name="직선 화살표 연결선 42"/>
                <p:cNvCxnSpPr/>
                <p:nvPr/>
              </p:nvCxnSpPr>
              <p:spPr>
                <a:xfrm>
                  <a:off x="4479211" y="1333148"/>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4" name="직선 화살표 연결선 43"/>
                <p:cNvCxnSpPr/>
                <p:nvPr/>
              </p:nvCxnSpPr>
              <p:spPr>
                <a:xfrm>
                  <a:off x="4479211" y="2056871"/>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5" name="직선 화살표 연결선 44"/>
                <p:cNvCxnSpPr/>
                <p:nvPr/>
              </p:nvCxnSpPr>
              <p:spPr>
                <a:xfrm>
                  <a:off x="4479211" y="2823407"/>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6" name="직선 화살표 연결선 45"/>
                <p:cNvCxnSpPr/>
                <p:nvPr/>
              </p:nvCxnSpPr>
              <p:spPr>
                <a:xfrm>
                  <a:off x="4479211" y="3589942"/>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7" name="TextBox 46"/>
                <p:cNvSpPr txBox="1"/>
                <p:nvPr/>
              </p:nvSpPr>
              <p:spPr>
                <a:xfrm>
                  <a:off x="4472229" y="1305272"/>
                  <a:ext cx="1296144" cy="369332"/>
                </a:xfrm>
                <a:prstGeom prst="rect">
                  <a:avLst/>
                </a:prstGeom>
                <a:noFill/>
              </p:spPr>
              <p:txBody>
                <a:bodyPr wrap="square" rtlCol="0">
                  <a:spAutoFit/>
                </a:bodyPr>
                <a:lstStyle/>
                <a:p>
                  <a:r>
                    <a:rPr lang="en-US" altLang="ko-KR" dirty="0">
                      <a:latin typeface="Calibri" pitchFamily="34" charset="0"/>
                      <a:cs typeface="Times New Roman" pitchFamily="18" charset="0"/>
                    </a:rPr>
                    <a:t>socket</a:t>
                  </a:r>
                  <a:endParaRPr lang="ko-KR" altLang="en-US" dirty="0">
                    <a:latin typeface="Calibri" pitchFamily="34" charset="0"/>
                    <a:cs typeface="Times New Roman" pitchFamily="18" charset="0"/>
                  </a:endParaRPr>
                </a:p>
              </p:txBody>
            </p:sp>
            <p:sp>
              <p:nvSpPr>
                <p:cNvPr id="48" name="TextBox 47"/>
                <p:cNvSpPr txBox="1"/>
                <p:nvPr/>
              </p:nvSpPr>
              <p:spPr>
                <a:xfrm>
                  <a:off x="4784782" y="1840106"/>
                  <a:ext cx="1260945" cy="338554"/>
                </a:xfrm>
                <a:prstGeom prst="rect">
                  <a:avLst/>
                </a:prstGeom>
                <a:noFill/>
              </p:spPr>
              <p:txBody>
                <a:bodyPr wrap="square" rtlCol="0">
                  <a:spAutoFit/>
                </a:bodyPr>
                <a:lstStyle/>
                <a:p>
                  <a:r>
                    <a:rPr lang="en-US" altLang="ko-KR" sz="1600" dirty="0">
                      <a:latin typeface="Calibri" pitchFamily="34" charset="0"/>
                      <a:cs typeface="Times New Roman" pitchFamily="18" charset="0"/>
                    </a:rPr>
                    <a:t>readahead</a:t>
                  </a:r>
                  <a:endParaRPr lang="ko-KR" altLang="en-US" sz="1600" dirty="0">
                    <a:latin typeface="Calibri" pitchFamily="34" charset="0"/>
                    <a:cs typeface="Times New Roman" pitchFamily="18" charset="0"/>
                  </a:endParaRPr>
                </a:p>
              </p:txBody>
            </p:sp>
            <p:sp>
              <p:nvSpPr>
                <p:cNvPr id="49" name="TextBox 48"/>
                <p:cNvSpPr txBox="1"/>
                <p:nvPr/>
              </p:nvSpPr>
              <p:spPr>
                <a:xfrm>
                  <a:off x="4400221" y="3546812"/>
                  <a:ext cx="1735174" cy="307777"/>
                </a:xfrm>
                <a:prstGeom prst="rect">
                  <a:avLst/>
                </a:prstGeom>
                <a:noFill/>
              </p:spPr>
              <p:txBody>
                <a:bodyPr wrap="square" rtlCol="0">
                  <a:spAutoFit/>
                </a:bodyPr>
                <a:lstStyle/>
                <a:p>
                  <a:r>
                    <a:rPr lang="en-US" altLang="ko-KR" sz="1400" dirty="0">
                      <a:latin typeface="Calibri" pitchFamily="34" charset="0"/>
                      <a:cs typeface="Times New Roman" pitchFamily="18" charset="0"/>
                    </a:rPr>
                    <a:t>media1  2     3</a:t>
                  </a:r>
                  <a:endParaRPr lang="ko-KR" altLang="en-US" sz="1400" dirty="0">
                    <a:latin typeface="Calibri" pitchFamily="34" charset="0"/>
                    <a:cs typeface="Times New Roman" pitchFamily="18" charset="0"/>
                  </a:endParaRPr>
                </a:p>
              </p:txBody>
            </p:sp>
            <p:cxnSp>
              <p:nvCxnSpPr>
                <p:cNvPr id="50" name="직선 화살표 연결선 49"/>
                <p:cNvCxnSpPr/>
                <p:nvPr/>
              </p:nvCxnSpPr>
              <p:spPr>
                <a:xfrm>
                  <a:off x="4811955" y="1765196"/>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1" name="직선 화살표 연결선 50"/>
                <p:cNvCxnSpPr/>
                <p:nvPr/>
              </p:nvCxnSpPr>
              <p:spPr>
                <a:xfrm>
                  <a:off x="4811955" y="3806973"/>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2" name="TextBox 51"/>
                <p:cNvSpPr txBox="1"/>
                <p:nvPr/>
              </p:nvSpPr>
              <p:spPr>
                <a:xfrm>
                  <a:off x="4472229" y="2908032"/>
                  <a:ext cx="1872208" cy="369332"/>
                </a:xfrm>
                <a:prstGeom prst="rect">
                  <a:avLst/>
                </a:prstGeom>
                <a:noFill/>
              </p:spPr>
              <p:txBody>
                <a:bodyPr wrap="square" rtlCol="0">
                  <a:spAutoFit/>
                </a:bodyPr>
                <a:lstStyle/>
                <a:p>
                  <a:r>
                    <a:rPr lang="en-US" altLang="ko-KR" dirty="0">
                      <a:solidFill>
                        <a:srgbClr val="FF0000"/>
                      </a:solidFill>
                      <a:latin typeface="Calibri" pitchFamily="34" charset="0"/>
                      <a:cs typeface="Times New Roman" pitchFamily="18" charset="0"/>
                    </a:rPr>
                    <a:t>pthread_create(3)</a:t>
                  </a:r>
                  <a:endParaRPr lang="ko-KR" altLang="en-US" dirty="0">
                    <a:solidFill>
                      <a:srgbClr val="FF0000"/>
                    </a:solidFill>
                    <a:latin typeface="Calibri" pitchFamily="34" charset="0"/>
                    <a:cs typeface="Times New Roman" pitchFamily="18" charset="0"/>
                  </a:endParaRPr>
                </a:p>
              </p:txBody>
            </p:sp>
            <p:cxnSp>
              <p:nvCxnSpPr>
                <p:cNvPr id="53" name="직선 화살표 연결선 52"/>
                <p:cNvCxnSpPr/>
                <p:nvPr/>
              </p:nvCxnSpPr>
              <p:spPr>
                <a:xfrm>
                  <a:off x="4479211" y="4356477"/>
                  <a:ext cx="0" cy="7665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4" name="직선 화살표 연결선 53"/>
                <p:cNvCxnSpPr/>
                <p:nvPr/>
              </p:nvCxnSpPr>
              <p:spPr>
                <a:xfrm>
                  <a:off x="5127283" y="2543000"/>
                  <a:ext cx="0" cy="52355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5" name="TextBox 54"/>
                <p:cNvSpPr txBox="1"/>
                <p:nvPr/>
              </p:nvSpPr>
              <p:spPr>
                <a:xfrm>
                  <a:off x="4832269" y="3969568"/>
                  <a:ext cx="1214264" cy="369332"/>
                </a:xfrm>
                <a:prstGeom prst="rect">
                  <a:avLst/>
                </a:prstGeom>
                <a:noFill/>
              </p:spPr>
              <p:txBody>
                <a:bodyPr wrap="square" rtlCol="0">
                  <a:spAutoFit/>
                </a:bodyPr>
                <a:lstStyle/>
                <a:p>
                  <a:r>
                    <a:rPr lang="en-US" altLang="ko-KR" dirty="0">
                      <a:latin typeface="Calibri" pitchFamily="34" charset="0"/>
                      <a:cs typeface="Times New Roman" pitchFamily="18" charset="0"/>
                    </a:rPr>
                    <a:t>launcher</a:t>
                  </a:r>
                  <a:endParaRPr lang="ko-KR" altLang="en-US" dirty="0">
                    <a:latin typeface="Calibri" pitchFamily="34" charset="0"/>
                    <a:cs typeface="Times New Roman" pitchFamily="18" charset="0"/>
                  </a:endParaRPr>
                </a:p>
              </p:txBody>
            </p:sp>
            <p:sp>
              <p:nvSpPr>
                <p:cNvPr id="56" name="TextBox 55"/>
                <p:cNvSpPr txBox="1"/>
                <p:nvPr/>
              </p:nvSpPr>
              <p:spPr>
                <a:xfrm>
                  <a:off x="4479211" y="4639807"/>
                  <a:ext cx="1296144" cy="369332"/>
                </a:xfrm>
                <a:prstGeom prst="rect">
                  <a:avLst/>
                </a:prstGeom>
                <a:noFill/>
              </p:spPr>
              <p:txBody>
                <a:bodyPr wrap="square" rtlCol="0">
                  <a:spAutoFit/>
                </a:bodyPr>
                <a:lstStyle/>
                <a:p>
                  <a:r>
                    <a:rPr lang="en-US" altLang="ko-KR" dirty="0">
                      <a:latin typeface="Calibri" pitchFamily="34" charset="0"/>
                      <a:cs typeface="Times New Roman" pitchFamily="18" charset="0"/>
                    </a:rPr>
                    <a:t>widget</a:t>
                  </a:r>
                  <a:endParaRPr lang="ko-KR" altLang="en-US" dirty="0">
                    <a:latin typeface="Calibri" pitchFamily="34" charset="0"/>
                    <a:cs typeface="Times New Roman" pitchFamily="18" charset="0"/>
                  </a:endParaRPr>
                </a:p>
              </p:txBody>
            </p:sp>
            <p:cxnSp>
              <p:nvCxnSpPr>
                <p:cNvPr id="78" name="직선 연결선 77"/>
                <p:cNvCxnSpPr/>
                <p:nvPr/>
              </p:nvCxnSpPr>
              <p:spPr>
                <a:xfrm>
                  <a:off x="4260892" y="1315494"/>
                  <a:ext cx="1946511"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91" name="TextBox 90"/>
                <p:cNvSpPr txBox="1"/>
                <p:nvPr/>
              </p:nvSpPr>
              <p:spPr>
                <a:xfrm>
                  <a:off x="5106452" y="2531731"/>
                  <a:ext cx="713427" cy="307777"/>
                </a:xfrm>
                <a:prstGeom prst="rect">
                  <a:avLst/>
                </a:prstGeom>
                <a:noFill/>
              </p:spPr>
              <p:txBody>
                <a:bodyPr wrap="square" rtlCol="0">
                  <a:spAutoFit/>
                </a:bodyPr>
                <a:lstStyle/>
                <a:p>
                  <a:r>
                    <a:rPr lang="en-US" altLang="ko-KR" sz="1400" dirty="0">
                      <a:latin typeface="Calibri" pitchFamily="34" charset="0"/>
                      <a:cs typeface="Times New Roman" pitchFamily="18" charset="0"/>
                    </a:rPr>
                    <a:t>media</a:t>
                  </a:r>
                  <a:endParaRPr lang="ko-KR" altLang="en-US" sz="1400" dirty="0">
                    <a:latin typeface="Calibri" pitchFamily="34" charset="0"/>
                    <a:cs typeface="Times New Roman" pitchFamily="18" charset="0"/>
                  </a:endParaRPr>
                </a:p>
              </p:txBody>
            </p:sp>
            <p:cxnSp>
              <p:nvCxnSpPr>
                <p:cNvPr id="92" name="직선 화살표 연결선 91"/>
                <p:cNvCxnSpPr/>
                <p:nvPr/>
              </p:nvCxnSpPr>
              <p:spPr>
                <a:xfrm>
                  <a:off x="4832269" y="3221508"/>
                  <a:ext cx="0" cy="432689"/>
                </a:xfrm>
                <a:prstGeom prst="straightConnector1">
                  <a:avLst/>
                </a:prstGeom>
                <a:ln>
                  <a:prstDash val="sysDot"/>
                  <a:tailEnd type="arrow"/>
                </a:ln>
              </p:spPr>
              <p:style>
                <a:lnRef idx="2">
                  <a:schemeClr val="dk1"/>
                </a:lnRef>
                <a:fillRef idx="0">
                  <a:schemeClr val="dk1"/>
                </a:fillRef>
                <a:effectRef idx="1">
                  <a:schemeClr val="dk1"/>
                </a:effectRef>
                <a:fontRef idx="minor">
                  <a:schemeClr val="tx1"/>
                </a:fontRef>
              </p:style>
            </p:cxnSp>
            <p:cxnSp>
              <p:nvCxnSpPr>
                <p:cNvPr id="93" name="직선 화살표 연결선 92"/>
                <p:cNvCxnSpPr/>
                <p:nvPr/>
              </p:nvCxnSpPr>
              <p:spPr>
                <a:xfrm>
                  <a:off x="5120301" y="3230314"/>
                  <a:ext cx="0" cy="432689"/>
                </a:xfrm>
                <a:prstGeom prst="straightConnector1">
                  <a:avLst/>
                </a:prstGeom>
                <a:ln>
                  <a:prstDash val="sysDot"/>
                  <a:tailEnd type="arrow"/>
                </a:ln>
              </p:spPr>
              <p:style>
                <a:lnRef idx="2">
                  <a:schemeClr val="dk1"/>
                </a:lnRef>
                <a:fillRef idx="0">
                  <a:schemeClr val="dk1"/>
                </a:fillRef>
                <a:effectRef idx="1">
                  <a:schemeClr val="dk1"/>
                </a:effectRef>
                <a:fontRef idx="minor">
                  <a:schemeClr val="tx1"/>
                </a:fontRef>
              </p:style>
            </p:cxnSp>
            <p:cxnSp>
              <p:nvCxnSpPr>
                <p:cNvPr id="94" name="직선 화살표 연결선 93"/>
                <p:cNvCxnSpPr/>
                <p:nvPr/>
              </p:nvCxnSpPr>
              <p:spPr>
                <a:xfrm>
                  <a:off x="5465827" y="3215800"/>
                  <a:ext cx="0" cy="432689"/>
                </a:xfrm>
                <a:prstGeom prst="straightConnector1">
                  <a:avLst/>
                </a:prstGeom>
                <a:ln>
                  <a:prstDash val="sysDot"/>
                  <a:tailEnd type="arrow"/>
                </a:ln>
              </p:spPr>
              <p:style>
                <a:lnRef idx="2">
                  <a:schemeClr val="dk1"/>
                </a:lnRef>
                <a:fillRef idx="0">
                  <a:schemeClr val="dk1"/>
                </a:fillRef>
                <a:effectRef idx="1">
                  <a:schemeClr val="dk1"/>
                </a:effectRef>
                <a:fontRef idx="minor">
                  <a:schemeClr val="tx1"/>
                </a:fontRef>
              </p:style>
            </p:cxnSp>
          </p:grpSp>
          <p:sp>
            <p:nvSpPr>
              <p:cNvPr id="85" name="TextBox 84"/>
              <p:cNvSpPr txBox="1"/>
              <p:nvPr/>
            </p:nvSpPr>
            <p:spPr>
              <a:xfrm>
                <a:off x="4184197" y="2272154"/>
                <a:ext cx="720080" cy="338554"/>
              </a:xfrm>
              <a:prstGeom prst="rect">
                <a:avLst/>
              </a:prstGeom>
              <a:noFill/>
            </p:spPr>
            <p:txBody>
              <a:bodyPr wrap="square" rtlCol="0">
                <a:spAutoFit/>
              </a:bodyPr>
              <a:lstStyle/>
              <a:p>
                <a:r>
                  <a:rPr lang="en-US" altLang="ko-KR" sz="1600" dirty="0">
                    <a:latin typeface="Calibri" pitchFamily="34" charset="0"/>
                    <a:cs typeface="Times New Roman" pitchFamily="18" charset="0"/>
                  </a:rPr>
                  <a:t>dbus</a:t>
                </a:r>
                <a:endParaRPr lang="ko-KR" altLang="en-US" sz="1600" dirty="0">
                  <a:latin typeface="Calibri" pitchFamily="34" charset="0"/>
                  <a:cs typeface="Times New Roman" pitchFamily="18" charset="0"/>
                </a:endParaRPr>
              </a:p>
            </p:txBody>
          </p:sp>
          <p:sp>
            <p:nvSpPr>
              <p:cNvPr id="86" name="TextBox 85"/>
              <p:cNvSpPr txBox="1"/>
              <p:nvPr/>
            </p:nvSpPr>
            <p:spPr>
              <a:xfrm>
                <a:off x="4191179" y="2837521"/>
                <a:ext cx="713098" cy="338554"/>
              </a:xfrm>
              <a:prstGeom prst="rect">
                <a:avLst/>
              </a:prstGeom>
              <a:noFill/>
            </p:spPr>
            <p:txBody>
              <a:bodyPr wrap="square" rtlCol="0">
                <a:spAutoFit/>
              </a:bodyPr>
              <a:lstStyle/>
              <a:p>
                <a:r>
                  <a:rPr lang="en-US" altLang="ko-KR" sz="1600" dirty="0">
                    <a:latin typeface="Calibri" pitchFamily="34" charset="0"/>
                    <a:cs typeface="Times New Roman" pitchFamily="18" charset="0"/>
                  </a:rPr>
                  <a:t>udev</a:t>
                </a:r>
                <a:endParaRPr lang="ko-KR" altLang="en-US" sz="1600" dirty="0">
                  <a:latin typeface="Calibri" pitchFamily="34" charset="0"/>
                  <a:cs typeface="Times New Roman" pitchFamily="18" charset="0"/>
                </a:endParaRPr>
              </a:p>
            </p:txBody>
          </p:sp>
        </p:grpSp>
        <p:sp>
          <p:nvSpPr>
            <p:cNvPr id="90" name="TextBox 89"/>
            <p:cNvSpPr txBox="1"/>
            <p:nvPr/>
          </p:nvSpPr>
          <p:spPr>
            <a:xfrm>
              <a:off x="4184197" y="3753544"/>
              <a:ext cx="827149" cy="369332"/>
            </a:xfrm>
            <a:prstGeom prst="rect">
              <a:avLst/>
            </a:prstGeom>
            <a:noFill/>
          </p:spPr>
          <p:txBody>
            <a:bodyPr wrap="square" rtlCol="0">
              <a:spAutoFit/>
            </a:bodyPr>
            <a:lstStyle/>
            <a:p>
              <a:r>
                <a:rPr lang="en-US" altLang="ko-KR" dirty="0">
                  <a:latin typeface="Calibri" pitchFamily="34" charset="0"/>
                  <a:cs typeface="Times New Roman" pitchFamily="18" charset="0"/>
                </a:rPr>
                <a:t>Xorg</a:t>
              </a:r>
              <a:endParaRPr lang="ko-KR" altLang="en-US" dirty="0">
                <a:latin typeface="Calibri" pitchFamily="34" charset="0"/>
                <a:cs typeface="Times New Roman" pitchFamily="18" charset="0"/>
              </a:endParaRPr>
            </a:p>
          </p:txBody>
        </p:sp>
      </p:grpSp>
      <p:sp>
        <p:nvSpPr>
          <p:cNvPr id="82" name="오른쪽 화살표 81"/>
          <p:cNvSpPr/>
          <p:nvPr/>
        </p:nvSpPr>
        <p:spPr>
          <a:xfrm>
            <a:off x="6045727" y="1909212"/>
            <a:ext cx="504056" cy="597836"/>
          </a:xfrm>
          <a:prstGeom prst="rightArrow">
            <a:avLst/>
          </a:prstGeom>
          <a:gradFill flip="none" rotWithShape="1">
            <a:gsLst>
              <a:gs pos="1000">
                <a:schemeClr val="bg1">
                  <a:lumMod val="85000"/>
                </a:schemeClr>
              </a:gs>
              <a:gs pos="50000">
                <a:schemeClr val="tx2">
                  <a:lumMod val="60000"/>
                  <a:lumOff val="40000"/>
                </a:schemeClr>
              </a:gs>
              <a:gs pos="90000">
                <a:schemeClr val="tx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itchFamily="34" charset="0"/>
            </a:endParaRPr>
          </a:p>
        </p:txBody>
      </p:sp>
      <p:sp>
        <p:nvSpPr>
          <p:cNvPr id="81" name="오른쪽 화살표 80"/>
          <p:cNvSpPr/>
          <p:nvPr/>
        </p:nvSpPr>
        <p:spPr>
          <a:xfrm>
            <a:off x="3941098" y="1909212"/>
            <a:ext cx="504056" cy="597836"/>
          </a:xfrm>
          <a:prstGeom prst="rightArrow">
            <a:avLst/>
          </a:prstGeom>
          <a:gradFill flip="none" rotWithShape="1">
            <a:gsLst>
              <a:gs pos="1000">
                <a:schemeClr val="bg1">
                  <a:lumMod val="85000"/>
                </a:schemeClr>
              </a:gs>
              <a:gs pos="50000">
                <a:schemeClr val="tx2">
                  <a:lumMod val="60000"/>
                  <a:lumOff val="40000"/>
                </a:schemeClr>
              </a:gs>
              <a:gs pos="90000">
                <a:schemeClr val="tx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itchFamily="34" charset="0"/>
            </a:endParaRPr>
          </a:p>
        </p:txBody>
      </p:sp>
      <p:grpSp>
        <p:nvGrpSpPr>
          <p:cNvPr id="108" name="그룹 107"/>
          <p:cNvGrpSpPr/>
          <p:nvPr/>
        </p:nvGrpSpPr>
        <p:grpSpPr>
          <a:xfrm>
            <a:off x="449543" y="5598019"/>
            <a:ext cx="8651350" cy="1143349"/>
            <a:chOff x="449543" y="5598019"/>
            <a:chExt cx="8651350" cy="1143349"/>
          </a:xfrm>
        </p:grpSpPr>
        <p:pic>
          <p:nvPicPr>
            <p:cNvPr id="83" name="Picture 2" descr="https://encrypted-tbn2.gstatic.com/images?q=tbn:ANd9GcQk5dxHVTAcuNtCDA8JWP8TDYQwn2mTamwpZWA38nZFN2jpWjP55Q"/>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1560" y="5598019"/>
              <a:ext cx="8352545" cy="1143349"/>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449543" y="5961474"/>
              <a:ext cx="2690538" cy="707886"/>
            </a:xfrm>
            <a:prstGeom prst="rect">
              <a:avLst/>
            </a:prstGeom>
          </p:spPr>
          <p:txBody>
            <a:bodyPr wrap="square">
              <a:spAutoFit/>
            </a:bodyPr>
            <a:lstStyle/>
            <a:p>
              <a:r>
                <a:rPr lang="en-US" altLang="ko-KR" sz="2000" dirty="0">
                  <a:latin typeface="Calibri" pitchFamily="34" charset="0"/>
                </a:rPr>
                <a:t>Creation &amp; termination of processes</a:t>
              </a:r>
              <a:endParaRPr lang="ko-KR" altLang="en-US" sz="2000" dirty="0"/>
            </a:p>
          </p:txBody>
        </p:sp>
        <p:sp>
          <p:nvSpPr>
            <p:cNvPr id="102" name="직사각형 101"/>
            <p:cNvSpPr/>
            <p:nvPr/>
          </p:nvSpPr>
          <p:spPr>
            <a:xfrm>
              <a:off x="5868144" y="5725705"/>
              <a:ext cx="3232749" cy="1015663"/>
            </a:xfrm>
            <a:prstGeom prst="rect">
              <a:avLst/>
            </a:prstGeom>
          </p:spPr>
          <p:txBody>
            <a:bodyPr wrap="square">
              <a:spAutoFit/>
            </a:bodyPr>
            <a:lstStyle/>
            <a:p>
              <a:r>
                <a:rPr lang="en-US" altLang="ko-KR" sz="2000" dirty="0">
                  <a:latin typeface="Calibri" pitchFamily="34" charset="0"/>
                </a:rPr>
                <a:t>Managing CPU scheduling, I/O scheduling, and memory pressure</a:t>
              </a:r>
              <a:endParaRPr lang="ko-KR" altLang="en-US" sz="2000" dirty="0">
                <a:latin typeface="Calibri" pitchFamily="34" charset="0"/>
              </a:endParaRPr>
            </a:p>
          </p:txBody>
        </p:sp>
      </p:grpSp>
      <p:sp>
        <p:nvSpPr>
          <p:cNvPr id="109" name="슬라이드 번호 개체 틀 2"/>
          <p:cNvSpPr>
            <a:spLocks noGrp="1"/>
          </p:cNvSpPr>
          <p:nvPr>
            <p:ph type="sldNum" sz="quarter" idx="12"/>
          </p:nvPr>
        </p:nvSpPr>
        <p:spPr>
          <a:xfrm>
            <a:off x="6553200" y="6356350"/>
            <a:ext cx="2133600" cy="365125"/>
          </a:xfrm>
        </p:spPr>
        <p:txBody>
          <a:bodyPr/>
          <a:lstStyle/>
          <a:p>
            <a:fld id="{2ABFCFA3-7D24-4157-B23E-56D1E6B6960D}" type="slidenum">
              <a:rPr lang="ko-KR" altLang="en-US" smtClean="0">
                <a:latin typeface="Calibri" pitchFamily="34" charset="0"/>
                <a:cs typeface="Times New Roman" pitchFamily="18" charset="0"/>
              </a:rPr>
              <a:pPr/>
              <a:t>10</a:t>
            </a:fld>
            <a:endParaRPr lang="ko-KR" altLang="en-US" dirty="0">
              <a:latin typeface="Calibri" pitchFamily="34" charset="0"/>
              <a:cs typeface="Times New Roman" pitchFamily="18" charset="0"/>
            </a:endParaRPr>
          </a:p>
        </p:txBody>
      </p:sp>
    </p:spTree>
    <p:extLst>
      <p:ext uri="{BB962C8B-B14F-4D97-AF65-F5344CB8AC3E}">
        <p14:creationId xmlns:p14="http://schemas.microsoft.com/office/powerpoint/2010/main" val="206177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barn(inVertical)">
                                      <p:cBhvr>
                                        <p:cTn id="7" dur="500"/>
                                        <p:tgtEl>
                                          <p:spTgt spid="80"/>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barn(inVertical)">
                                      <p:cBhvr>
                                        <p:cTn id="17" dur="500"/>
                                        <p:tgtEl>
                                          <p:spTgt spid="81"/>
                                        </p:tgtEl>
                                      </p:cBhvr>
                                    </p:animEffect>
                                  </p:childTnLst>
                                </p:cTn>
                              </p:par>
                            </p:childTnLst>
                          </p:cTn>
                        </p:par>
                        <p:par>
                          <p:cTn id="18" fill="hold">
                            <p:stCondLst>
                              <p:cond delay="500"/>
                            </p:stCondLst>
                            <p:childTnLst>
                              <p:par>
                                <p:cTn id="19" presetID="2" presetClass="entr" presetSubtype="4" fill="hold" nodeType="afterEffect">
                                  <p:stCondLst>
                                    <p:cond delay="0"/>
                                  </p:stCondLst>
                                  <p:childTnLst>
                                    <p:set>
                                      <p:cBhvr>
                                        <p:cTn id="20" dur="1" fill="hold">
                                          <p:stCondLst>
                                            <p:cond delay="0"/>
                                          </p:stCondLst>
                                        </p:cTn>
                                        <p:tgtEl>
                                          <p:spTgt spid="107"/>
                                        </p:tgtEl>
                                        <p:attrNameLst>
                                          <p:attrName>style.visibility</p:attrName>
                                        </p:attrNameLst>
                                      </p:cBhvr>
                                      <p:to>
                                        <p:strVal val="visible"/>
                                      </p:to>
                                    </p:set>
                                    <p:anim calcmode="lin" valueType="num">
                                      <p:cBhvr additive="base">
                                        <p:cTn id="21" dur="500" fill="hold"/>
                                        <p:tgtEl>
                                          <p:spTgt spid="107"/>
                                        </p:tgtEl>
                                        <p:attrNameLst>
                                          <p:attrName>ppt_x</p:attrName>
                                        </p:attrNameLst>
                                      </p:cBhvr>
                                      <p:tavLst>
                                        <p:tav tm="0">
                                          <p:val>
                                            <p:strVal val="#ppt_x"/>
                                          </p:val>
                                        </p:tav>
                                        <p:tav tm="100000">
                                          <p:val>
                                            <p:strVal val="#ppt_x"/>
                                          </p:val>
                                        </p:tav>
                                      </p:tavLst>
                                    </p:anim>
                                    <p:anim calcmode="lin" valueType="num">
                                      <p:cBhvr additive="base">
                                        <p:cTn id="22"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barn(inVertical)">
                                      <p:cBhvr>
                                        <p:cTn id="27" dur="500"/>
                                        <p:tgtEl>
                                          <p:spTgt spid="82"/>
                                        </p:tgtEl>
                                      </p:cBhvr>
                                    </p:animEffect>
                                  </p:childTnLst>
                                </p:cTn>
                              </p:par>
                            </p:childTnLst>
                          </p:cTn>
                        </p:par>
                        <p:par>
                          <p:cTn id="28" fill="hold">
                            <p:stCondLst>
                              <p:cond delay="500"/>
                            </p:stCondLst>
                            <p:childTnLst>
                              <p:par>
                                <p:cTn id="29" presetID="2" presetClass="entr" presetSubtype="4" fill="hold" nodeType="afterEffect">
                                  <p:stCondLst>
                                    <p:cond delay="0"/>
                                  </p:stCondLst>
                                  <p:childTnLst>
                                    <p:set>
                                      <p:cBhvr>
                                        <p:cTn id="30" dur="1" fill="hold">
                                          <p:stCondLst>
                                            <p:cond delay="0"/>
                                          </p:stCondLst>
                                        </p:cTn>
                                        <p:tgtEl>
                                          <p:spTgt spid="105"/>
                                        </p:tgtEl>
                                        <p:attrNameLst>
                                          <p:attrName>style.visibility</p:attrName>
                                        </p:attrNameLst>
                                      </p:cBhvr>
                                      <p:to>
                                        <p:strVal val="visible"/>
                                      </p:to>
                                    </p:set>
                                    <p:anim calcmode="lin" valueType="num">
                                      <p:cBhvr additive="base">
                                        <p:cTn id="31" dur="500" fill="hold"/>
                                        <p:tgtEl>
                                          <p:spTgt spid="105"/>
                                        </p:tgtEl>
                                        <p:attrNameLst>
                                          <p:attrName>ppt_x</p:attrName>
                                        </p:attrNameLst>
                                      </p:cBhvr>
                                      <p:tavLst>
                                        <p:tav tm="0">
                                          <p:val>
                                            <p:strVal val="#ppt_x"/>
                                          </p:val>
                                        </p:tav>
                                        <p:tav tm="100000">
                                          <p:val>
                                            <p:strVal val="#ppt_x"/>
                                          </p:val>
                                        </p:tav>
                                      </p:tavLst>
                                    </p:anim>
                                    <p:anim calcmode="lin" valueType="num">
                                      <p:cBhvr additive="base">
                                        <p:cTn id="32"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108"/>
                                        </p:tgtEl>
                                        <p:attrNameLst>
                                          <p:attrName>style.visibility</p:attrName>
                                        </p:attrNameLst>
                                      </p:cBhvr>
                                      <p:to>
                                        <p:strVal val="visible"/>
                                      </p:to>
                                    </p:set>
                                    <p:anim calcmode="lin" valueType="num">
                                      <p:cBhvr>
                                        <p:cTn id="37" dur="500" fill="hold"/>
                                        <p:tgtEl>
                                          <p:spTgt spid="108"/>
                                        </p:tgtEl>
                                        <p:attrNameLst>
                                          <p:attrName>ppt_w</p:attrName>
                                        </p:attrNameLst>
                                      </p:cBhvr>
                                      <p:tavLst>
                                        <p:tav tm="0">
                                          <p:val>
                                            <p:fltVal val="0"/>
                                          </p:val>
                                        </p:tav>
                                        <p:tav tm="100000">
                                          <p:val>
                                            <p:strVal val="#ppt_w"/>
                                          </p:val>
                                        </p:tav>
                                      </p:tavLst>
                                    </p:anim>
                                    <p:anim calcmode="lin" valueType="num">
                                      <p:cBhvr>
                                        <p:cTn id="38" dur="500" fill="hold"/>
                                        <p:tgtEl>
                                          <p:spTgt spid="108"/>
                                        </p:tgtEl>
                                        <p:attrNameLst>
                                          <p:attrName>ppt_h</p:attrName>
                                        </p:attrNameLst>
                                      </p:cBhvr>
                                      <p:tavLst>
                                        <p:tav tm="0">
                                          <p:val>
                                            <p:fltVal val="0"/>
                                          </p:val>
                                        </p:tav>
                                        <p:tav tm="100000">
                                          <p:val>
                                            <p:strVal val="#ppt_h"/>
                                          </p:val>
                                        </p:tav>
                                      </p:tavLst>
                                    </p:anim>
                                    <p:animEffect transition="in" filter="fade">
                                      <p:cBhvr>
                                        <p:cTn id="39"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2" grpId="0" animBg="1"/>
      <p:bldP spid="8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직선 연결선 4">
            <a:extLst>
              <a:ext uri="{FF2B5EF4-FFF2-40B4-BE49-F238E27FC236}">
                <a16:creationId xmlns:a16="http://schemas.microsoft.com/office/drawing/2014/main" id="{1DD97596-FD11-7636-3E2E-220856B7AF42}"/>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48" y="1115616"/>
            <a:ext cx="9058994"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제목 1"/>
          <p:cNvSpPr txBox="1">
            <a:spLocks/>
          </p:cNvSpPr>
          <p:nvPr/>
        </p:nvSpPr>
        <p:spPr>
          <a:xfrm>
            <a:off x="0" y="-27384"/>
            <a:ext cx="9144000" cy="1143000"/>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marL="0" lvl="1" algn="ctr">
              <a:spcBef>
                <a:spcPct val="0"/>
              </a:spcBef>
            </a:pPr>
            <a:r>
              <a:rPr kumimoji="1" lang="en-US" altLang="ko-KR" sz="4000" b="1" dirty="0">
                <a:latin typeface="Calibri" pitchFamily="34" charset="0"/>
                <a:ea typeface="맑은고딕"/>
                <a:cs typeface="Times New Roman" pitchFamily="18" charset="0"/>
              </a:rPr>
              <a:t>Issues of Modern Booting Scheme</a:t>
            </a:r>
            <a:endParaRPr kumimoji="1" lang="ko-KR" altLang="en-US" sz="4000" b="1" dirty="0">
              <a:latin typeface="Calibri" pitchFamily="34" charset="0"/>
              <a:ea typeface="맑은고딕"/>
              <a:cs typeface="Times New Roman" pitchFamily="18" charset="0"/>
            </a:endParaRPr>
          </a:p>
        </p:txBody>
      </p:sp>
      <p:sp>
        <p:nvSpPr>
          <p:cNvPr id="6" name="직사각형 5"/>
          <p:cNvSpPr/>
          <p:nvPr/>
        </p:nvSpPr>
        <p:spPr>
          <a:xfrm>
            <a:off x="346026" y="5372075"/>
            <a:ext cx="8258422" cy="1015663"/>
          </a:xfrm>
          <a:prstGeom prst="rect">
            <a:avLst/>
          </a:prstGeom>
        </p:spPr>
        <p:txBody>
          <a:bodyPr wrap="square">
            <a:spAutoFit/>
          </a:bodyPr>
          <a:lstStyle/>
          <a:p>
            <a:pPr marL="342900" indent="-342900">
              <a:buFont typeface="Arial" pitchFamily="34" charset="0"/>
              <a:buChar char="•"/>
            </a:pPr>
            <a:r>
              <a:rPr lang="en-US" altLang="ko-KR" sz="2000" dirty="0">
                <a:latin typeface="Calibri" pitchFamily="34" charset="0"/>
                <a:cs typeface="Times New Roman" pitchFamily="18" charset="0"/>
              </a:rPr>
              <a:t>New service c introduces a cycle between group a and group b, and that cycle forces group b to be split</a:t>
            </a:r>
          </a:p>
          <a:p>
            <a:pPr marL="342900" indent="-342900">
              <a:buFont typeface="Arial" pitchFamily="34" charset="0"/>
              <a:buChar char="•"/>
            </a:pPr>
            <a:r>
              <a:rPr lang="en-US" altLang="ko-KR" sz="2000" dirty="0">
                <a:latin typeface="Calibri" pitchFamily="34" charset="0"/>
                <a:cs typeface="Times New Roman" pitchFamily="18" charset="0"/>
              </a:rPr>
              <a:t>Increased complexity of dependency relations by adding a new service</a:t>
            </a:r>
          </a:p>
        </p:txBody>
      </p:sp>
      <p:sp>
        <p:nvSpPr>
          <p:cNvPr id="3" name="폭발 2 2"/>
          <p:cNvSpPr/>
          <p:nvPr/>
        </p:nvSpPr>
        <p:spPr>
          <a:xfrm>
            <a:off x="6516216" y="3429000"/>
            <a:ext cx="1008112" cy="720080"/>
          </a:xfrm>
          <a:prstGeom prst="irregularSeal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폭발 2 10"/>
          <p:cNvSpPr/>
          <p:nvPr/>
        </p:nvSpPr>
        <p:spPr>
          <a:xfrm>
            <a:off x="7601390" y="2204864"/>
            <a:ext cx="1008112" cy="720080"/>
          </a:xfrm>
          <a:prstGeom prst="irregularSeal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자유형 3"/>
          <p:cNvSpPr/>
          <p:nvPr/>
        </p:nvSpPr>
        <p:spPr>
          <a:xfrm>
            <a:off x="4791737" y="1831572"/>
            <a:ext cx="1298179" cy="1794373"/>
          </a:xfrm>
          <a:custGeom>
            <a:avLst/>
            <a:gdLst>
              <a:gd name="connsiteX0" fmla="*/ 9562 w 1298179"/>
              <a:gd name="connsiteY0" fmla="*/ 228600 h 1794373"/>
              <a:gd name="connsiteX1" fmla="*/ 38137 w 1298179"/>
              <a:gd name="connsiteY1" fmla="*/ 457200 h 1794373"/>
              <a:gd name="connsiteX2" fmla="*/ 123862 w 1298179"/>
              <a:gd name="connsiteY2" fmla="*/ 714375 h 1794373"/>
              <a:gd name="connsiteX3" fmla="*/ 238162 w 1298179"/>
              <a:gd name="connsiteY3" fmla="*/ 1200150 h 1794373"/>
              <a:gd name="connsiteX4" fmla="*/ 323887 w 1298179"/>
              <a:gd name="connsiteY4" fmla="*/ 1228725 h 1794373"/>
              <a:gd name="connsiteX5" fmla="*/ 466762 w 1298179"/>
              <a:gd name="connsiteY5" fmla="*/ 1085850 h 1794373"/>
              <a:gd name="connsiteX6" fmla="*/ 495337 w 1298179"/>
              <a:gd name="connsiteY6" fmla="*/ 714375 h 1794373"/>
              <a:gd name="connsiteX7" fmla="*/ 523912 w 1298179"/>
              <a:gd name="connsiteY7" fmla="*/ 628650 h 1794373"/>
              <a:gd name="connsiteX8" fmla="*/ 638212 w 1298179"/>
              <a:gd name="connsiteY8" fmla="*/ 571500 h 1794373"/>
              <a:gd name="connsiteX9" fmla="*/ 695362 w 1298179"/>
              <a:gd name="connsiteY9" fmla="*/ 657225 h 1794373"/>
              <a:gd name="connsiteX10" fmla="*/ 752512 w 1298179"/>
              <a:gd name="connsiteY10" fmla="*/ 1085850 h 1794373"/>
              <a:gd name="connsiteX11" fmla="*/ 866812 w 1298179"/>
              <a:gd name="connsiteY11" fmla="*/ 1343025 h 1794373"/>
              <a:gd name="connsiteX12" fmla="*/ 895387 w 1298179"/>
              <a:gd name="connsiteY12" fmla="*/ 1457325 h 1794373"/>
              <a:gd name="connsiteX13" fmla="*/ 923962 w 1298179"/>
              <a:gd name="connsiteY13" fmla="*/ 1771650 h 1794373"/>
              <a:gd name="connsiteX14" fmla="*/ 1181137 w 1298179"/>
              <a:gd name="connsiteY14" fmla="*/ 1743075 h 1794373"/>
              <a:gd name="connsiteX15" fmla="*/ 1266862 w 1298179"/>
              <a:gd name="connsiteY15" fmla="*/ 1657350 h 1794373"/>
              <a:gd name="connsiteX16" fmla="*/ 1295437 w 1298179"/>
              <a:gd name="connsiteY16" fmla="*/ 1571625 h 1794373"/>
              <a:gd name="connsiteX17" fmla="*/ 1238287 w 1298179"/>
              <a:gd name="connsiteY17" fmla="*/ 771525 h 1794373"/>
              <a:gd name="connsiteX18" fmla="*/ 1209712 w 1298179"/>
              <a:gd name="connsiteY18" fmla="*/ 514350 h 1794373"/>
              <a:gd name="connsiteX19" fmla="*/ 1152562 w 1298179"/>
              <a:gd name="connsiteY19" fmla="*/ 342900 h 1794373"/>
              <a:gd name="connsiteX20" fmla="*/ 1066837 w 1298179"/>
              <a:gd name="connsiteY20" fmla="*/ 285750 h 1794373"/>
              <a:gd name="connsiteX21" fmla="*/ 723937 w 1298179"/>
              <a:gd name="connsiteY21" fmla="*/ 228600 h 1794373"/>
              <a:gd name="connsiteX22" fmla="*/ 638212 w 1298179"/>
              <a:gd name="connsiteY22" fmla="*/ 28575 h 1794373"/>
              <a:gd name="connsiteX23" fmla="*/ 466762 w 1298179"/>
              <a:gd name="connsiteY23" fmla="*/ 0 h 1794373"/>
              <a:gd name="connsiteX24" fmla="*/ 123862 w 1298179"/>
              <a:gd name="connsiteY24" fmla="*/ 57150 h 1794373"/>
              <a:gd name="connsiteX25" fmla="*/ 9562 w 1298179"/>
              <a:gd name="connsiteY25" fmla="*/ 142875 h 1794373"/>
              <a:gd name="connsiteX26" fmla="*/ 9562 w 1298179"/>
              <a:gd name="connsiteY26" fmla="*/ 228600 h 179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8179" h="1794373">
                <a:moveTo>
                  <a:pt x="9562" y="228600"/>
                </a:moveTo>
                <a:cubicBezTo>
                  <a:pt x="14324" y="280987"/>
                  <a:pt x="28612" y="381000"/>
                  <a:pt x="38137" y="457200"/>
                </a:cubicBezTo>
                <a:cubicBezTo>
                  <a:pt x="66712" y="542925"/>
                  <a:pt x="109007" y="625242"/>
                  <a:pt x="123862" y="714375"/>
                </a:cubicBezTo>
                <a:cubicBezTo>
                  <a:pt x="179334" y="1047207"/>
                  <a:pt x="27391" y="1094764"/>
                  <a:pt x="238162" y="1200150"/>
                </a:cubicBezTo>
                <a:cubicBezTo>
                  <a:pt x="265103" y="1213620"/>
                  <a:pt x="295312" y="1219200"/>
                  <a:pt x="323887" y="1228725"/>
                </a:cubicBezTo>
                <a:cubicBezTo>
                  <a:pt x="375594" y="1194254"/>
                  <a:pt x="453155" y="1158421"/>
                  <a:pt x="466762" y="1085850"/>
                </a:cubicBezTo>
                <a:cubicBezTo>
                  <a:pt x="489649" y="963786"/>
                  <a:pt x="479933" y="837607"/>
                  <a:pt x="495337" y="714375"/>
                </a:cubicBezTo>
                <a:cubicBezTo>
                  <a:pt x="499073" y="684487"/>
                  <a:pt x="502613" y="649949"/>
                  <a:pt x="523912" y="628650"/>
                </a:cubicBezTo>
                <a:cubicBezTo>
                  <a:pt x="554033" y="598529"/>
                  <a:pt x="600112" y="590550"/>
                  <a:pt x="638212" y="571500"/>
                </a:cubicBezTo>
                <a:cubicBezTo>
                  <a:pt x="657262" y="600075"/>
                  <a:pt x="680003" y="626508"/>
                  <a:pt x="695362" y="657225"/>
                </a:cubicBezTo>
                <a:cubicBezTo>
                  <a:pt x="756237" y="778976"/>
                  <a:pt x="736552" y="990088"/>
                  <a:pt x="752512" y="1085850"/>
                </a:cubicBezTo>
                <a:cubicBezTo>
                  <a:pt x="775182" y="1221870"/>
                  <a:pt x="802094" y="1245948"/>
                  <a:pt x="866812" y="1343025"/>
                </a:cubicBezTo>
                <a:cubicBezTo>
                  <a:pt x="876337" y="1381125"/>
                  <a:pt x="890197" y="1418397"/>
                  <a:pt x="895387" y="1457325"/>
                </a:cubicBezTo>
                <a:cubicBezTo>
                  <a:pt x="909292" y="1561609"/>
                  <a:pt x="849569" y="1697257"/>
                  <a:pt x="923962" y="1771650"/>
                </a:cubicBezTo>
                <a:cubicBezTo>
                  <a:pt x="984952" y="1832640"/>
                  <a:pt x="1095412" y="1752600"/>
                  <a:pt x="1181137" y="1743075"/>
                </a:cubicBezTo>
                <a:cubicBezTo>
                  <a:pt x="1209712" y="1714500"/>
                  <a:pt x="1244446" y="1690974"/>
                  <a:pt x="1266862" y="1657350"/>
                </a:cubicBezTo>
                <a:cubicBezTo>
                  <a:pt x="1283570" y="1632288"/>
                  <a:pt x="1295437" y="1601746"/>
                  <a:pt x="1295437" y="1571625"/>
                </a:cubicBezTo>
                <a:cubicBezTo>
                  <a:pt x="1295437" y="967426"/>
                  <a:pt x="1317168" y="1087050"/>
                  <a:pt x="1238287" y="771525"/>
                </a:cubicBezTo>
                <a:cubicBezTo>
                  <a:pt x="1228762" y="685800"/>
                  <a:pt x="1226628" y="598928"/>
                  <a:pt x="1209712" y="514350"/>
                </a:cubicBezTo>
                <a:cubicBezTo>
                  <a:pt x="1197898" y="455278"/>
                  <a:pt x="1184490" y="393985"/>
                  <a:pt x="1152562" y="342900"/>
                </a:cubicBezTo>
                <a:cubicBezTo>
                  <a:pt x="1134360" y="313777"/>
                  <a:pt x="1097554" y="301109"/>
                  <a:pt x="1066837" y="285750"/>
                </a:cubicBezTo>
                <a:cubicBezTo>
                  <a:pt x="971093" y="237878"/>
                  <a:pt x="805422" y="237654"/>
                  <a:pt x="723937" y="228600"/>
                </a:cubicBezTo>
                <a:cubicBezTo>
                  <a:pt x="712823" y="184143"/>
                  <a:pt x="694594" y="56766"/>
                  <a:pt x="638212" y="28575"/>
                </a:cubicBezTo>
                <a:cubicBezTo>
                  <a:pt x="586390" y="2664"/>
                  <a:pt x="523912" y="9525"/>
                  <a:pt x="466762" y="0"/>
                </a:cubicBezTo>
                <a:cubicBezTo>
                  <a:pt x="427820" y="4327"/>
                  <a:pt x="204749" y="10929"/>
                  <a:pt x="123862" y="57150"/>
                </a:cubicBezTo>
                <a:cubicBezTo>
                  <a:pt x="82512" y="80779"/>
                  <a:pt x="33191" y="101525"/>
                  <a:pt x="9562" y="142875"/>
                </a:cubicBezTo>
                <a:cubicBezTo>
                  <a:pt x="-9341" y="175955"/>
                  <a:pt x="4800" y="176213"/>
                  <a:pt x="9562" y="228600"/>
                </a:cubicBezTo>
                <a:close/>
              </a:path>
            </a:pathLst>
          </a:cu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슬라이드 번호 개체 틀 2"/>
          <p:cNvSpPr>
            <a:spLocks noGrp="1"/>
          </p:cNvSpPr>
          <p:nvPr>
            <p:ph type="sldNum" sz="quarter" idx="12"/>
          </p:nvPr>
        </p:nvSpPr>
        <p:spPr>
          <a:xfrm>
            <a:off x="6553200" y="6356350"/>
            <a:ext cx="2133600" cy="365125"/>
          </a:xfrm>
        </p:spPr>
        <p:txBody>
          <a:bodyPr/>
          <a:lstStyle/>
          <a:p>
            <a:fld id="{2ABFCFA3-7D24-4157-B23E-56D1E6B6960D}" type="slidenum">
              <a:rPr lang="ko-KR" altLang="en-US" smtClean="0">
                <a:latin typeface="Calibri" pitchFamily="34" charset="0"/>
                <a:cs typeface="Times New Roman" pitchFamily="18" charset="0"/>
              </a:rPr>
              <a:pPr/>
              <a:t>11</a:t>
            </a:fld>
            <a:endParaRPr lang="ko-KR" altLang="en-US" dirty="0">
              <a:latin typeface="Calibri" pitchFamily="34" charset="0"/>
              <a:cs typeface="Times New Roman" pitchFamily="18" charset="0"/>
            </a:endParaRPr>
          </a:p>
        </p:txBody>
      </p:sp>
      <p:sp>
        <p:nvSpPr>
          <p:cNvPr id="2" name="TextBox 1"/>
          <p:cNvSpPr txBox="1"/>
          <p:nvPr/>
        </p:nvSpPr>
        <p:spPr>
          <a:xfrm>
            <a:off x="5409592" y="1714060"/>
            <a:ext cx="648072" cy="307777"/>
          </a:xfrm>
          <a:prstGeom prst="rect">
            <a:avLst/>
          </a:prstGeom>
          <a:noFill/>
        </p:spPr>
        <p:txBody>
          <a:bodyPr wrap="square" rtlCol="0">
            <a:spAutoFit/>
          </a:bodyPr>
          <a:lstStyle/>
          <a:p>
            <a:r>
              <a:rPr lang="en-US" altLang="ko-KR" sz="1400" dirty="0">
                <a:solidFill>
                  <a:srgbClr val="FF0000"/>
                </a:solidFill>
                <a:latin typeface="Times New Roman" pitchFamily="18" charset="0"/>
                <a:cs typeface="Times New Roman" pitchFamily="18" charset="0"/>
              </a:rPr>
              <a:t>cycle</a:t>
            </a:r>
            <a:endParaRPr lang="ko-KR" altLang="en-US" sz="14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148891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FDCF2FF9-6FD6-2D81-3B74-04D6C67D7CDC}"/>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908720"/>
            <a:ext cx="8892480"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직사각형 1"/>
          <p:cNvSpPr/>
          <p:nvPr/>
        </p:nvSpPr>
        <p:spPr>
          <a:xfrm>
            <a:off x="251520" y="5733256"/>
            <a:ext cx="8064896" cy="707886"/>
          </a:xfrm>
          <a:prstGeom prst="rect">
            <a:avLst/>
          </a:prstGeom>
        </p:spPr>
        <p:txBody>
          <a:bodyPr wrap="square">
            <a:spAutoFit/>
          </a:bodyPr>
          <a:lstStyle/>
          <a:p>
            <a:pPr marL="285750" indent="-285750">
              <a:buFont typeface="Arial" pitchFamily="34" charset="0"/>
              <a:buChar char="•"/>
            </a:pPr>
            <a:r>
              <a:rPr lang="en-US" altLang="ko-KR" sz="2000" dirty="0">
                <a:latin typeface="Calibri" pitchFamily="34" charset="0"/>
                <a:cs typeface="Times New Roman" pitchFamily="18" charset="0"/>
              </a:rPr>
              <a:t>Dependencies among 136 services in open-source </a:t>
            </a:r>
            <a:r>
              <a:rPr lang="en-US" altLang="ko-KR" sz="2000" dirty="0" err="1">
                <a:latin typeface="Calibri" pitchFamily="34" charset="0"/>
                <a:cs typeface="Times New Roman" pitchFamily="18" charset="0"/>
              </a:rPr>
              <a:t>Tizen</a:t>
            </a:r>
            <a:r>
              <a:rPr lang="en-US" altLang="ko-KR" sz="2000" dirty="0">
                <a:latin typeface="Calibri" pitchFamily="34" charset="0"/>
                <a:cs typeface="Times New Roman" pitchFamily="18" charset="0"/>
              </a:rPr>
              <a:t> TV OS. </a:t>
            </a:r>
          </a:p>
          <a:p>
            <a:pPr marL="285750" indent="-285750">
              <a:buFont typeface="Arial" pitchFamily="34" charset="0"/>
              <a:buChar char="•"/>
            </a:pPr>
            <a:r>
              <a:rPr lang="en-US" altLang="ko-KR" sz="2000" dirty="0">
                <a:latin typeface="Calibri" pitchFamily="34" charset="0"/>
                <a:cs typeface="Times New Roman" pitchFamily="18" charset="0"/>
              </a:rPr>
              <a:t>Red lines are strong dependencies and green lines are weak</a:t>
            </a:r>
          </a:p>
        </p:txBody>
      </p:sp>
      <p:sp>
        <p:nvSpPr>
          <p:cNvPr id="6" name="제목 1"/>
          <p:cNvSpPr txBox="1">
            <a:spLocks/>
          </p:cNvSpPr>
          <p:nvPr/>
        </p:nvSpPr>
        <p:spPr>
          <a:xfrm>
            <a:off x="0" y="-27384"/>
            <a:ext cx="9144000" cy="1143000"/>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3700" b="1" dirty="0">
                <a:latin typeface="Calibri" pitchFamily="34" charset="0"/>
                <a:cs typeface="Times New Roman" pitchFamily="18" charset="0"/>
              </a:rPr>
              <a:t>Dependencies of 136 Services at Boot Time</a:t>
            </a:r>
            <a:endParaRPr lang="ko-KR" altLang="en-US" sz="3700" b="1" dirty="0">
              <a:latin typeface="Calibri" pitchFamily="34" charset="0"/>
              <a:cs typeface="Times New Roman" pitchFamily="18" charset="0"/>
            </a:endParaRPr>
          </a:p>
        </p:txBody>
      </p:sp>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772816"/>
            <a:ext cx="3790135" cy="2998154"/>
          </a:xfrm>
          <a:prstGeom prst="roundRect">
            <a:avLst>
              <a:gd name="adj" fmla="val 8594"/>
            </a:avLst>
          </a:prstGeom>
          <a:solidFill>
            <a:srgbClr val="FFFFFF">
              <a:shade val="85000"/>
            </a:srgbClr>
          </a:solidFill>
          <a:ln w="9525">
            <a:solidFill>
              <a:schemeClr val="tx1"/>
            </a:solidFill>
            <a:miter lim="800000"/>
            <a:headEnd/>
            <a:tailEnd/>
          </a:ln>
          <a:effectLst>
            <a:reflection blurRad="12700" stA="38000" endPos="28000" dist="5000" dir="5400000" sy="-100000" algn="bl" rotWithShape="0"/>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슬라이드 번호 개체 틀 2"/>
          <p:cNvSpPr>
            <a:spLocks noGrp="1"/>
          </p:cNvSpPr>
          <p:nvPr>
            <p:ph type="sldNum" sz="quarter" idx="12"/>
          </p:nvPr>
        </p:nvSpPr>
        <p:spPr>
          <a:xfrm>
            <a:off x="6553200" y="6356350"/>
            <a:ext cx="2133600" cy="365125"/>
          </a:xfrm>
        </p:spPr>
        <p:txBody>
          <a:bodyPr/>
          <a:lstStyle/>
          <a:p>
            <a:fld id="{2ABFCFA3-7D24-4157-B23E-56D1E6B6960D}" type="slidenum">
              <a:rPr lang="ko-KR" altLang="en-US" smtClean="0">
                <a:latin typeface="Calibri" pitchFamily="34" charset="0"/>
                <a:cs typeface="Times New Roman" pitchFamily="18" charset="0"/>
              </a:rPr>
              <a:pPr/>
              <a:t>12</a:t>
            </a:fld>
            <a:endParaRPr lang="ko-KR" altLang="en-US" dirty="0">
              <a:latin typeface="Calibri" pitchFamily="34" charset="0"/>
              <a:cs typeface="Times New Roman" pitchFamily="18" charset="0"/>
            </a:endParaRPr>
          </a:p>
        </p:txBody>
      </p:sp>
    </p:spTree>
    <p:extLst>
      <p:ext uri="{BB962C8B-B14F-4D97-AF65-F5344CB8AC3E}">
        <p14:creationId xmlns:p14="http://schemas.microsoft.com/office/powerpoint/2010/main" val="109258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circle(in)">
                                      <p:cBhvr>
                                        <p:cTn id="7" dur="20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90"/>
                                          </p:val>
                                        </p:tav>
                                        <p:tav tm="100000">
                                          <p:val>
                                            <p:fltVal val="0"/>
                                          </p:val>
                                        </p:tav>
                                      </p:tavLst>
                                    </p:anim>
                                    <p:animEffect transition="in" filter="fade">
                                      <p:cBhvr>
                                        <p:cTn id="15" dur="1000"/>
                                        <p:tgtEl>
                                          <p:spTgt spid="5"/>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63A1AFF9-D09F-9C51-62EB-6FF0312565F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43996" y="0"/>
            <a:ext cx="9187995"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latin typeface="Calibri" pitchFamily="34" charset="0"/>
            </a:endParaRPr>
          </a:p>
        </p:txBody>
      </p:sp>
      <p:sp>
        <p:nvSpPr>
          <p:cNvPr id="4099" name="AutoShape 5"/>
          <p:cNvSpPr>
            <a:spLocks noChangeArrowheads="1"/>
          </p:cNvSpPr>
          <p:nvPr/>
        </p:nvSpPr>
        <p:spPr bwMode="auto">
          <a:xfrm>
            <a:off x="559066" y="1340768"/>
            <a:ext cx="7937878" cy="4534071"/>
          </a:xfrm>
          <a:prstGeom prst="roundRect">
            <a:avLst>
              <a:gd name="adj" fmla="val 9153"/>
            </a:avLst>
          </a:prstGeom>
          <a:noFill/>
          <a:ln w="28575">
            <a:noFill/>
            <a:round/>
            <a:headEnd/>
            <a:tailEnd/>
          </a:ln>
        </p:spPr>
        <p:txBody>
          <a:bodyPr wrap="none" anchor="ctr"/>
          <a:lstStyle/>
          <a:p>
            <a:pPr marL="360000" indent="-396000" eaLnBrk="0" hangingPunct="0">
              <a:lnSpc>
                <a:spcPct val="150000"/>
              </a:lnSpc>
              <a:spcBef>
                <a:spcPct val="10000"/>
              </a:spcBef>
              <a:buFontTx/>
              <a:buBlip>
                <a:blip r:embed="rId3"/>
              </a:buBlip>
            </a:pPr>
            <a:r>
              <a:rPr lang="en-US" altLang="ko-KR" sz="3200" dirty="0">
                <a:solidFill>
                  <a:schemeClr val="bg1">
                    <a:lumMod val="50000"/>
                  </a:schemeClr>
                </a:solidFill>
                <a:latin typeface="Calibri" pitchFamily="34" charset="0"/>
                <a:ea typeface="맑은고딕"/>
                <a:cs typeface="Times New Roman" pitchFamily="18" charset="0"/>
              </a:rPr>
              <a:t>Background </a:t>
            </a:r>
          </a:p>
          <a:p>
            <a:pPr marL="360000" indent="-396000" eaLnBrk="0" hangingPunct="0">
              <a:lnSpc>
                <a:spcPct val="150000"/>
              </a:lnSpc>
              <a:spcBef>
                <a:spcPct val="10000"/>
              </a:spcBef>
              <a:buFontTx/>
              <a:buBlip>
                <a:blip r:embed="rId3"/>
              </a:buBlip>
            </a:pPr>
            <a:r>
              <a:rPr lang="en-US" altLang="ko-KR" sz="3200" dirty="0">
                <a:latin typeface="Calibri" pitchFamily="34" charset="0"/>
                <a:ea typeface="맑은고딕"/>
                <a:cs typeface="Times New Roman" pitchFamily="18" charset="0"/>
              </a:rPr>
              <a:t>Booting Booster </a:t>
            </a:r>
          </a:p>
          <a:p>
            <a:pPr marL="360000" indent="-396000" eaLnBrk="0" hangingPunct="0">
              <a:lnSpc>
                <a:spcPct val="150000"/>
              </a:lnSpc>
              <a:spcBef>
                <a:spcPct val="10000"/>
              </a:spcBef>
              <a:buFontTx/>
              <a:buBlip>
                <a:blip r:embed="rId3"/>
              </a:buBlip>
            </a:pPr>
            <a:r>
              <a:rPr lang="en-US" altLang="ko-KR" sz="3200" dirty="0">
                <a:solidFill>
                  <a:schemeClr val="bg1">
                    <a:lumMod val="50000"/>
                  </a:schemeClr>
                </a:solidFill>
                <a:latin typeface="Calibri" pitchFamily="34" charset="0"/>
                <a:ea typeface="맑은고딕"/>
                <a:cs typeface="Times New Roman" pitchFamily="18" charset="0"/>
              </a:rPr>
              <a:t>Evaluation</a:t>
            </a:r>
          </a:p>
        </p:txBody>
      </p:sp>
      <p:sp>
        <p:nvSpPr>
          <p:cNvPr id="8" name="슬라이드 번호 개체 틀 2"/>
          <p:cNvSpPr>
            <a:spLocks noGrp="1"/>
          </p:cNvSpPr>
          <p:nvPr>
            <p:ph type="sldNum" sz="quarter" idx="12"/>
          </p:nvPr>
        </p:nvSpPr>
        <p:spPr>
          <a:xfrm>
            <a:off x="6553200" y="6356350"/>
            <a:ext cx="2133600" cy="365125"/>
          </a:xfrm>
        </p:spPr>
        <p:txBody>
          <a:bodyPr/>
          <a:lstStyle/>
          <a:p>
            <a:fld id="{2ABFCFA3-7D24-4157-B23E-56D1E6B6960D}" type="slidenum">
              <a:rPr lang="ko-KR" altLang="en-US" smtClean="0">
                <a:latin typeface="Calibri" pitchFamily="34" charset="0"/>
                <a:cs typeface="Times New Roman" pitchFamily="18" charset="0"/>
              </a:rPr>
              <a:pPr/>
              <a:t>13</a:t>
            </a:fld>
            <a:endParaRPr lang="ko-KR" altLang="en-US" dirty="0">
              <a:latin typeface="Calibri" pitchFamily="34" charset="0"/>
              <a:cs typeface="Times New Roman" pitchFamily="18" charset="0"/>
            </a:endParaRPr>
          </a:p>
        </p:txBody>
      </p:sp>
    </p:spTree>
    <p:extLst>
      <p:ext uri="{BB962C8B-B14F-4D97-AF65-F5344CB8AC3E}">
        <p14:creationId xmlns:p14="http://schemas.microsoft.com/office/powerpoint/2010/main" val="2243354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직선 연결선 62">
            <a:extLst>
              <a:ext uri="{FF2B5EF4-FFF2-40B4-BE49-F238E27FC236}">
                <a16:creationId xmlns:a16="http://schemas.microsoft.com/office/drawing/2014/main" id="{CC9D0C37-7A7E-FDB6-F94F-DFFDF7DC379D}"/>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 name="제목 1"/>
          <p:cNvSpPr txBox="1">
            <a:spLocks/>
          </p:cNvSpPr>
          <p:nvPr/>
        </p:nvSpPr>
        <p:spPr>
          <a:xfrm>
            <a:off x="0" y="-27384"/>
            <a:ext cx="9144000" cy="1143000"/>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4000" b="1" dirty="0">
                <a:latin typeface="Calibri" pitchFamily="34" charset="0"/>
                <a:cs typeface="Times New Roman" pitchFamily="18" charset="0"/>
              </a:rPr>
              <a:t>Architecture of Booting Booster (BB)</a:t>
            </a:r>
          </a:p>
        </p:txBody>
      </p:sp>
      <p:sp>
        <p:nvSpPr>
          <p:cNvPr id="5" name="직사각형 4"/>
          <p:cNvSpPr/>
          <p:nvPr/>
        </p:nvSpPr>
        <p:spPr>
          <a:xfrm>
            <a:off x="208540" y="996413"/>
            <a:ext cx="8712968" cy="1015663"/>
          </a:xfrm>
          <a:prstGeom prst="rect">
            <a:avLst/>
          </a:prstGeom>
        </p:spPr>
        <p:txBody>
          <a:bodyPr wrap="square">
            <a:spAutoFit/>
          </a:bodyPr>
          <a:lstStyle/>
          <a:p>
            <a:pPr marL="285750" indent="-285750">
              <a:buFont typeface="Arial" pitchFamily="34" charset="0"/>
              <a:buChar char="•"/>
            </a:pPr>
            <a:r>
              <a:rPr lang="en-US" altLang="ko-KR" sz="2000" dirty="0">
                <a:latin typeface="Calibri" pitchFamily="34" charset="0"/>
                <a:cs typeface="Times New Roman" pitchFamily="18" charset="0"/>
              </a:rPr>
              <a:t>Core  Engine: kernel-space BB components</a:t>
            </a:r>
          </a:p>
          <a:p>
            <a:pPr marL="285750" indent="-285750">
              <a:buFont typeface="Arial" pitchFamily="34" charset="0"/>
              <a:buChar char="•"/>
            </a:pPr>
            <a:r>
              <a:rPr lang="en-US" altLang="ko-KR" sz="2000" dirty="0" err="1">
                <a:latin typeface="Calibri" pitchFamily="34" charset="0"/>
                <a:cs typeface="Times New Roman" pitchFamily="18" charset="0"/>
              </a:rPr>
              <a:t>Bootup</a:t>
            </a:r>
            <a:r>
              <a:rPr lang="en-US" altLang="ko-KR" sz="2000" dirty="0">
                <a:latin typeface="Calibri" pitchFamily="34" charset="0"/>
                <a:cs typeface="Times New Roman" pitchFamily="18" charset="0"/>
              </a:rPr>
              <a:t> Engine: user-space BB components to run its own startup service</a:t>
            </a:r>
          </a:p>
          <a:p>
            <a:pPr marL="285750" indent="-285750">
              <a:buFont typeface="Arial" pitchFamily="34" charset="0"/>
              <a:buChar char="•"/>
            </a:pPr>
            <a:r>
              <a:rPr lang="en-US" altLang="ko-KR" sz="2000" dirty="0">
                <a:latin typeface="Calibri" pitchFamily="34" charset="0"/>
                <a:cs typeface="Times New Roman" pitchFamily="18" charset="0"/>
              </a:rPr>
              <a:t>Service Engine: user-space BB components to control booting-critical services</a:t>
            </a:r>
            <a:endParaRPr lang="ko-KR" altLang="en-US" sz="2000" dirty="0">
              <a:latin typeface="Calibri" pitchFamily="34" charset="0"/>
              <a:cs typeface="Times New Roman" pitchFamily="18" charset="0"/>
            </a:endParaRPr>
          </a:p>
        </p:txBody>
      </p:sp>
      <p:grpSp>
        <p:nvGrpSpPr>
          <p:cNvPr id="61" name="그룹 60"/>
          <p:cNvGrpSpPr/>
          <p:nvPr/>
        </p:nvGrpSpPr>
        <p:grpSpPr>
          <a:xfrm>
            <a:off x="267104" y="2012076"/>
            <a:ext cx="8560348" cy="4582211"/>
            <a:chOff x="267104" y="2012076"/>
            <a:chExt cx="8560348" cy="4582211"/>
          </a:xfrm>
        </p:grpSpPr>
        <p:sp>
          <p:nvSpPr>
            <p:cNvPr id="10" name="직사각형 9"/>
            <p:cNvSpPr/>
            <p:nvPr/>
          </p:nvSpPr>
          <p:spPr>
            <a:xfrm>
              <a:off x="1499223" y="2611478"/>
              <a:ext cx="7328229" cy="1491019"/>
            </a:xfrm>
            <a:prstGeom prst="rect">
              <a:avLst/>
            </a:prstGeom>
            <a:solidFill>
              <a:schemeClr val="bg1"/>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dirty="0">
                <a:solidFill>
                  <a:schemeClr val="dk1"/>
                </a:solidFill>
                <a:latin typeface="Times New Roman" pitchFamily="18" charset="0"/>
                <a:cs typeface="Times New Roman" pitchFamily="18" charset="0"/>
              </a:endParaRPr>
            </a:p>
          </p:txBody>
        </p:sp>
        <p:sp>
          <p:nvSpPr>
            <p:cNvPr id="11" name="직사각형 10"/>
            <p:cNvSpPr/>
            <p:nvPr/>
          </p:nvSpPr>
          <p:spPr>
            <a:xfrm>
              <a:off x="1472266" y="5302077"/>
              <a:ext cx="7328229" cy="1220042"/>
            </a:xfrm>
            <a:prstGeom prst="rect">
              <a:avLst/>
            </a:prstGeom>
            <a:solidFill>
              <a:schemeClr val="bg1"/>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dirty="0">
                <a:latin typeface="Times New Roman" pitchFamily="18" charset="0"/>
                <a:cs typeface="Times New Roman" pitchFamily="18" charset="0"/>
              </a:endParaRPr>
            </a:p>
          </p:txBody>
        </p:sp>
        <p:sp>
          <p:nvSpPr>
            <p:cNvPr id="12" name="직사각형 11"/>
            <p:cNvSpPr/>
            <p:nvPr/>
          </p:nvSpPr>
          <p:spPr>
            <a:xfrm>
              <a:off x="1487364" y="4170934"/>
              <a:ext cx="7328229" cy="1057634"/>
            </a:xfrm>
            <a:prstGeom prst="rect">
              <a:avLst/>
            </a:prstGeom>
            <a:solidFill>
              <a:schemeClr val="bg1"/>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dirty="0">
                <a:latin typeface="Times New Roman" pitchFamily="18" charset="0"/>
                <a:cs typeface="Times New Roman" pitchFamily="18" charset="0"/>
              </a:endParaRPr>
            </a:p>
          </p:txBody>
        </p:sp>
        <p:cxnSp>
          <p:nvCxnSpPr>
            <p:cNvPr id="17" name="직선 화살표 연결선 16"/>
            <p:cNvCxnSpPr/>
            <p:nvPr/>
          </p:nvCxnSpPr>
          <p:spPr>
            <a:xfrm>
              <a:off x="692594" y="5289177"/>
              <a:ext cx="0" cy="11917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a:off x="692594" y="2657392"/>
              <a:ext cx="0" cy="255466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a:off x="368873" y="2623194"/>
              <a:ext cx="1103392"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1" name="모서리가 둥근 직사각형 20"/>
            <p:cNvSpPr/>
            <p:nvPr/>
          </p:nvSpPr>
          <p:spPr>
            <a:xfrm>
              <a:off x="1628255" y="2012076"/>
              <a:ext cx="6914619" cy="464933"/>
            </a:xfrm>
            <a:prstGeom prst="roundRect">
              <a:avLst>
                <a:gd name="adj" fmla="val 7848"/>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dirty="0">
                  <a:latin typeface="Calibri" pitchFamily="34" charset="0"/>
                  <a:cs typeface="Times New Roman" pitchFamily="18" charset="0"/>
                </a:rPr>
                <a:t>Applications &amp; Services</a:t>
              </a:r>
              <a:endParaRPr lang="ko-KR" altLang="en-US" sz="2000" dirty="0">
                <a:latin typeface="Calibri" pitchFamily="34" charset="0"/>
                <a:cs typeface="Times New Roman" pitchFamily="18" charset="0"/>
              </a:endParaRPr>
            </a:p>
          </p:txBody>
        </p:sp>
        <p:sp>
          <p:nvSpPr>
            <p:cNvPr id="24" name="직사각형 23"/>
            <p:cNvSpPr/>
            <p:nvPr/>
          </p:nvSpPr>
          <p:spPr>
            <a:xfrm rot="16200000">
              <a:off x="532497" y="3146512"/>
              <a:ext cx="1322207" cy="425759"/>
            </a:xfrm>
            <a:prstGeom prst="rect">
              <a:avLst/>
            </a:prstGeom>
          </p:spPr>
          <p:txBody>
            <a:bodyPr wrap="square">
              <a:spAutoFit/>
            </a:bodyPr>
            <a:lstStyle/>
            <a:p>
              <a:pPr algn="ctr">
                <a:lnSpc>
                  <a:spcPts val="1300"/>
                </a:lnSpc>
              </a:pPr>
              <a:r>
                <a:rPr lang="en-US" altLang="ko-KR" sz="2000" b="1" dirty="0">
                  <a:latin typeface="Times New Roman" pitchFamily="18" charset="0"/>
                  <a:cs typeface="Times New Roman" pitchFamily="18" charset="0"/>
                </a:rPr>
                <a:t>Service</a:t>
              </a:r>
            </a:p>
            <a:p>
              <a:pPr algn="ctr">
                <a:lnSpc>
                  <a:spcPts val="1300"/>
                </a:lnSpc>
              </a:pPr>
              <a:r>
                <a:rPr lang="en-US" altLang="ko-KR" sz="2000" b="1" dirty="0">
                  <a:latin typeface="Times New Roman" pitchFamily="18" charset="0"/>
                  <a:cs typeface="Times New Roman" pitchFamily="18" charset="0"/>
                </a:rPr>
                <a:t>Engine</a:t>
              </a:r>
            </a:p>
          </p:txBody>
        </p:sp>
        <p:sp>
          <p:nvSpPr>
            <p:cNvPr id="25" name="직사각형 24"/>
            <p:cNvSpPr/>
            <p:nvPr/>
          </p:nvSpPr>
          <p:spPr>
            <a:xfrm rot="16200000">
              <a:off x="511812" y="4473155"/>
              <a:ext cx="1322207" cy="425759"/>
            </a:xfrm>
            <a:prstGeom prst="rect">
              <a:avLst/>
            </a:prstGeom>
          </p:spPr>
          <p:txBody>
            <a:bodyPr wrap="square">
              <a:spAutoFit/>
            </a:bodyPr>
            <a:lstStyle/>
            <a:p>
              <a:pPr algn="ctr">
                <a:lnSpc>
                  <a:spcPts val="1300"/>
                </a:lnSpc>
              </a:pPr>
              <a:r>
                <a:rPr lang="en-US" altLang="ko-KR" sz="2000" b="1" dirty="0">
                  <a:latin typeface="Times New Roman" pitchFamily="18" charset="0"/>
                  <a:cs typeface="Times New Roman" pitchFamily="18" charset="0"/>
                </a:rPr>
                <a:t>Boot-up</a:t>
              </a:r>
            </a:p>
            <a:p>
              <a:pPr algn="ctr">
                <a:lnSpc>
                  <a:spcPts val="1300"/>
                </a:lnSpc>
              </a:pPr>
              <a:r>
                <a:rPr lang="en-US" altLang="ko-KR" sz="2000" b="1" dirty="0">
                  <a:latin typeface="Times New Roman" pitchFamily="18" charset="0"/>
                  <a:cs typeface="Times New Roman" pitchFamily="18" charset="0"/>
                </a:rPr>
                <a:t>Engine</a:t>
              </a:r>
            </a:p>
          </p:txBody>
        </p:sp>
        <p:sp>
          <p:nvSpPr>
            <p:cNvPr id="26" name="직사각형 25"/>
            <p:cNvSpPr/>
            <p:nvPr/>
          </p:nvSpPr>
          <p:spPr>
            <a:xfrm rot="16200000">
              <a:off x="493491" y="5679198"/>
              <a:ext cx="1322207" cy="425759"/>
            </a:xfrm>
            <a:prstGeom prst="rect">
              <a:avLst/>
            </a:prstGeom>
          </p:spPr>
          <p:txBody>
            <a:bodyPr wrap="square">
              <a:spAutoFit/>
            </a:bodyPr>
            <a:lstStyle/>
            <a:p>
              <a:pPr algn="ctr">
                <a:lnSpc>
                  <a:spcPts val="1300"/>
                </a:lnSpc>
              </a:pPr>
              <a:r>
                <a:rPr lang="en-US" altLang="ko-KR" sz="2000" b="1" dirty="0">
                  <a:latin typeface="Times New Roman" pitchFamily="18" charset="0"/>
                  <a:cs typeface="Times New Roman" pitchFamily="18" charset="0"/>
                </a:rPr>
                <a:t>Core</a:t>
              </a:r>
            </a:p>
            <a:p>
              <a:pPr algn="ctr">
                <a:lnSpc>
                  <a:spcPts val="1300"/>
                </a:lnSpc>
              </a:pPr>
              <a:r>
                <a:rPr lang="en-US" altLang="ko-KR" sz="2000" b="1" dirty="0">
                  <a:latin typeface="Times New Roman" pitchFamily="18" charset="0"/>
                  <a:cs typeface="Times New Roman" pitchFamily="18" charset="0"/>
                </a:rPr>
                <a:t>Engine</a:t>
              </a:r>
            </a:p>
          </p:txBody>
        </p:sp>
        <p:sp>
          <p:nvSpPr>
            <p:cNvPr id="27" name="TextBox 26"/>
            <p:cNvSpPr txBox="1"/>
            <p:nvPr/>
          </p:nvSpPr>
          <p:spPr>
            <a:xfrm rot="16200000">
              <a:off x="-182134" y="3826333"/>
              <a:ext cx="1298585" cy="400110"/>
            </a:xfrm>
            <a:prstGeom prst="rect">
              <a:avLst/>
            </a:prstGeom>
            <a:noFill/>
          </p:spPr>
          <p:txBody>
            <a:bodyPr wrap="square" rtlCol="0">
              <a:spAutoFit/>
            </a:bodyPr>
            <a:lstStyle/>
            <a:p>
              <a:r>
                <a:rPr lang="en-US" sz="2000" dirty="0">
                  <a:latin typeface="Times New Roman" pitchFamily="18" charset="0"/>
                  <a:cs typeface="Times New Roman" pitchFamily="18" charset="0"/>
                </a:rPr>
                <a:t>user-space</a:t>
              </a:r>
            </a:p>
          </p:txBody>
        </p:sp>
        <p:sp>
          <p:nvSpPr>
            <p:cNvPr id="28" name="TextBox 27"/>
            <p:cNvSpPr txBox="1"/>
            <p:nvPr/>
          </p:nvSpPr>
          <p:spPr>
            <a:xfrm rot="16200000">
              <a:off x="-263253" y="5705850"/>
              <a:ext cx="1556300" cy="220573"/>
            </a:xfrm>
            <a:prstGeom prst="rect">
              <a:avLst/>
            </a:prstGeom>
            <a:noFill/>
          </p:spPr>
          <p:txBody>
            <a:bodyPr wrap="square" rtlCol="0">
              <a:spAutoFit/>
            </a:bodyPr>
            <a:lstStyle/>
            <a:p>
              <a:pPr>
                <a:lnSpc>
                  <a:spcPts val="1000"/>
                </a:lnSpc>
              </a:pPr>
              <a:r>
                <a:rPr lang="en-US" sz="2000" dirty="0">
                  <a:latin typeface="Times New Roman" pitchFamily="18" charset="0"/>
                  <a:cs typeface="Times New Roman" pitchFamily="18" charset="0"/>
                </a:rPr>
                <a:t>kernel-space</a:t>
              </a:r>
            </a:p>
          </p:txBody>
        </p:sp>
        <p:cxnSp>
          <p:nvCxnSpPr>
            <p:cNvPr id="42" name="직선 연결선 41"/>
            <p:cNvCxnSpPr/>
            <p:nvPr/>
          </p:nvCxnSpPr>
          <p:spPr>
            <a:xfrm>
              <a:off x="372240" y="5271507"/>
              <a:ext cx="1103392"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3" name="직선 연결선 42"/>
            <p:cNvCxnSpPr/>
            <p:nvPr/>
          </p:nvCxnSpPr>
          <p:spPr>
            <a:xfrm>
              <a:off x="329553" y="6506483"/>
              <a:ext cx="1103392"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4" name="직선 연결선 43"/>
            <p:cNvCxnSpPr/>
            <p:nvPr/>
          </p:nvCxnSpPr>
          <p:spPr>
            <a:xfrm>
              <a:off x="393609" y="4131326"/>
              <a:ext cx="1103392" cy="0"/>
            </a:xfrm>
            <a:prstGeom prst="line">
              <a:avLst/>
            </a:prstGeom>
            <a:ln>
              <a:prstDash val="dash"/>
            </a:ln>
          </p:spPr>
          <p:style>
            <a:lnRef idx="1">
              <a:schemeClr val="dk1"/>
            </a:lnRef>
            <a:fillRef idx="0">
              <a:schemeClr val="dk1"/>
            </a:fillRef>
            <a:effectRef idx="0">
              <a:schemeClr val="dk1"/>
            </a:effectRef>
            <a:fontRef idx="minor">
              <a:schemeClr val="tx1"/>
            </a:fontRef>
          </p:style>
        </p:cxnSp>
      </p:grpSp>
      <p:grpSp>
        <p:nvGrpSpPr>
          <p:cNvPr id="7" name="그룹 6"/>
          <p:cNvGrpSpPr/>
          <p:nvPr/>
        </p:nvGrpSpPr>
        <p:grpSpPr>
          <a:xfrm>
            <a:off x="6300192" y="2477010"/>
            <a:ext cx="2334138" cy="4380989"/>
            <a:chOff x="6300192" y="2477010"/>
            <a:chExt cx="2334138" cy="4380989"/>
          </a:xfrm>
        </p:grpSpPr>
        <p:grpSp>
          <p:nvGrpSpPr>
            <p:cNvPr id="3" name="그룹 2"/>
            <p:cNvGrpSpPr/>
            <p:nvPr/>
          </p:nvGrpSpPr>
          <p:grpSpPr>
            <a:xfrm>
              <a:off x="6300192" y="2477010"/>
              <a:ext cx="2334138" cy="4380989"/>
              <a:chOff x="6300192" y="2477010"/>
              <a:chExt cx="2334138" cy="4380989"/>
            </a:xfrm>
          </p:grpSpPr>
          <p:cxnSp>
            <p:nvCxnSpPr>
              <p:cNvPr id="22" name="직선 화살표 연결선 21"/>
              <p:cNvCxnSpPr/>
              <p:nvPr/>
            </p:nvCxnSpPr>
            <p:spPr>
              <a:xfrm>
                <a:off x="6300192" y="6680660"/>
                <a:ext cx="440048"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691315" y="6497791"/>
                <a:ext cx="1943015" cy="360208"/>
              </a:xfrm>
              <a:prstGeom prst="rect">
                <a:avLst/>
              </a:prstGeom>
              <a:noFill/>
            </p:spPr>
            <p:txBody>
              <a:bodyPr wrap="square" rtlCol="0">
                <a:spAutoFit/>
              </a:bodyPr>
              <a:lstStyle/>
              <a:p>
                <a:r>
                  <a:rPr lang="en-US" altLang="ko-KR" sz="1200" dirty="0">
                    <a:latin typeface="Times New Roman" pitchFamily="18" charset="0"/>
                    <a:cs typeface="Times New Roman" pitchFamily="18" charset="0"/>
                  </a:rPr>
                  <a:t>Control flow</a:t>
                </a:r>
                <a:endParaRPr lang="ko-KR" altLang="en-US" sz="1200" dirty="0">
                  <a:latin typeface="Times New Roman" pitchFamily="18" charset="0"/>
                  <a:cs typeface="Times New Roman" pitchFamily="18" charset="0"/>
                </a:endParaRPr>
              </a:p>
            </p:txBody>
          </p:sp>
          <p:sp>
            <p:nvSpPr>
              <p:cNvPr id="29" name="직사각형 28"/>
              <p:cNvSpPr/>
              <p:nvPr/>
            </p:nvSpPr>
            <p:spPr>
              <a:xfrm>
                <a:off x="6420665" y="2667288"/>
                <a:ext cx="2191475" cy="3792251"/>
              </a:xfrm>
              <a:prstGeom prst="rect">
                <a:avLst/>
              </a:prstGeom>
              <a:pattFill prst="ltDnDiag">
                <a:fgClr>
                  <a:schemeClr val="tx1"/>
                </a:fgClr>
                <a:bgClr>
                  <a:schemeClr val="bg1"/>
                </a:bgClr>
              </a:patt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dirty="0">
                    <a:solidFill>
                      <a:schemeClr val="tx1"/>
                    </a:solidFill>
                    <a:latin typeface="Times New Roman" pitchFamily="18" charset="0"/>
                    <a:cs typeface="Times New Roman" pitchFamily="18" charset="0"/>
                  </a:rPr>
                  <a:t>                                 </a:t>
                </a:r>
              </a:p>
              <a:p>
                <a:pPr algn="ctr"/>
                <a:endParaRPr lang="en-US" altLang="ko-KR" dirty="0">
                  <a:solidFill>
                    <a:schemeClr val="tx1"/>
                  </a:solidFill>
                  <a:latin typeface="Times New Roman" pitchFamily="18" charset="0"/>
                  <a:cs typeface="Times New Roman" pitchFamily="18" charset="0"/>
                </a:endParaRPr>
              </a:p>
            </p:txBody>
          </p:sp>
          <p:sp>
            <p:nvSpPr>
              <p:cNvPr id="30" name="Rounded Rectangle 25"/>
              <p:cNvSpPr/>
              <p:nvPr/>
            </p:nvSpPr>
            <p:spPr>
              <a:xfrm>
                <a:off x="6527373" y="5787941"/>
                <a:ext cx="1991065" cy="572286"/>
              </a:xfrm>
              <a:prstGeom prst="roundRect">
                <a:avLst>
                  <a:gd name="adj" fmla="val 10703"/>
                </a:avLst>
              </a:prstGeom>
              <a:solidFill>
                <a:schemeClr val="bg1"/>
              </a:solidFill>
              <a:ln w="12700">
                <a:solidFill>
                  <a:schemeClr val="tx1"/>
                </a:solid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ts val="1400"/>
                  </a:lnSpc>
                </a:pPr>
                <a:r>
                  <a:rPr lang="en-US" altLang="ko-KR" dirty="0">
                    <a:solidFill>
                      <a:schemeClr val="tx1"/>
                    </a:solidFill>
                    <a:latin typeface="Times New Roman" pitchFamily="18" charset="0"/>
                    <a:cs typeface="Times New Roman" pitchFamily="18" charset="0"/>
                  </a:rPr>
                  <a:t>On-demand Modularizer</a:t>
                </a:r>
              </a:p>
            </p:txBody>
          </p:sp>
          <p:sp>
            <p:nvSpPr>
              <p:cNvPr id="31" name="Rounded Rectangle 25"/>
              <p:cNvSpPr/>
              <p:nvPr/>
            </p:nvSpPr>
            <p:spPr>
              <a:xfrm>
                <a:off x="6527375" y="5385603"/>
                <a:ext cx="1991065" cy="345353"/>
              </a:xfrm>
              <a:prstGeom prst="roundRect">
                <a:avLst/>
              </a:prstGeom>
              <a:solidFill>
                <a:schemeClr val="bg1"/>
              </a:solidFill>
              <a:ln w="12700">
                <a:solidFill>
                  <a:schemeClr val="tx1"/>
                </a:solid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dirty="0">
                    <a:solidFill>
                      <a:schemeClr val="tx1"/>
                    </a:solidFill>
                    <a:latin typeface="Times New Roman" pitchFamily="18" charset="0"/>
                    <a:cs typeface="Times New Roman" pitchFamily="18" charset="0"/>
                  </a:rPr>
                  <a:t>ProcFS</a:t>
                </a:r>
              </a:p>
            </p:txBody>
          </p:sp>
          <p:sp>
            <p:nvSpPr>
              <p:cNvPr id="32" name="Rounded Rectangle 25"/>
              <p:cNvSpPr/>
              <p:nvPr/>
            </p:nvSpPr>
            <p:spPr>
              <a:xfrm>
                <a:off x="6527375" y="4382427"/>
                <a:ext cx="1991063" cy="636003"/>
              </a:xfrm>
              <a:prstGeom prst="roundRect">
                <a:avLst>
                  <a:gd name="adj" fmla="val 8071"/>
                </a:avLst>
              </a:prstGeom>
              <a:solidFill>
                <a:schemeClr val="bg1"/>
              </a:solidFill>
              <a:ln w="12700">
                <a:solidFill>
                  <a:schemeClr val="tx1"/>
                </a:solid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ts val="1400"/>
                  </a:lnSpc>
                </a:pPr>
                <a:r>
                  <a:rPr lang="en-US" altLang="ko-KR" dirty="0">
                    <a:solidFill>
                      <a:schemeClr val="tx1"/>
                    </a:solidFill>
                    <a:latin typeface="Times New Roman" pitchFamily="18" charset="0"/>
                    <a:cs typeface="Times New Roman" pitchFamily="18" charset="0"/>
                  </a:rPr>
                  <a:t>On-Demand</a:t>
                </a:r>
                <a:br>
                  <a:rPr lang="en-US" altLang="ko-KR" dirty="0">
                    <a:solidFill>
                      <a:schemeClr val="tx1"/>
                    </a:solidFill>
                    <a:latin typeface="Times New Roman" pitchFamily="18" charset="0"/>
                    <a:cs typeface="Times New Roman" pitchFamily="18" charset="0"/>
                  </a:rPr>
                </a:br>
                <a:r>
                  <a:rPr lang="en-US" altLang="ko-KR" dirty="0">
                    <a:solidFill>
                      <a:schemeClr val="tx1"/>
                    </a:solidFill>
                    <a:latin typeface="Times New Roman" pitchFamily="18" charset="0"/>
                    <a:cs typeface="Times New Roman" pitchFamily="18" charset="0"/>
                  </a:rPr>
                  <a:t>Modularizer Control</a:t>
                </a:r>
              </a:p>
            </p:txBody>
          </p:sp>
          <p:cxnSp>
            <p:nvCxnSpPr>
              <p:cNvPr id="33" name="직선 화살표 연결선 32"/>
              <p:cNvCxnSpPr/>
              <p:nvPr/>
            </p:nvCxnSpPr>
            <p:spPr>
              <a:xfrm flipV="1">
                <a:off x="7590360" y="2477010"/>
                <a:ext cx="0" cy="1905416"/>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4" name="직선 화살표 연결선 33"/>
              <p:cNvCxnSpPr/>
              <p:nvPr/>
            </p:nvCxnSpPr>
            <p:spPr>
              <a:xfrm flipV="1">
                <a:off x="7590360" y="5023409"/>
                <a:ext cx="0" cy="351436"/>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p:nvPr/>
            </p:nvCxnSpPr>
            <p:spPr>
              <a:xfrm flipV="1">
                <a:off x="7590360" y="5701440"/>
                <a:ext cx="0" cy="163947"/>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6732240" y="3464441"/>
              <a:ext cx="642550" cy="523220"/>
            </a:xfrm>
            <a:prstGeom prst="rect">
              <a:avLst/>
            </a:prstGeom>
            <a:solidFill>
              <a:schemeClr val="bg1"/>
            </a:solidFill>
          </p:spPr>
          <p:txBody>
            <a:bodyPr wrap="square" rtlCol="0">
              <a:spAutoFit/>
            </a:bodyPr>
            <a:lstStyle/>
            <a:p>
              <a:r>
                <a:rPr lang="en-US" altLang="ko-KR" sz="2800" b="1" dirty="0">
                  <a:solidFill>
                    <a:srgbClr val="FF0000"/>
                  </a:solidFill>
                  <a:latin typeface="Calibri" pitchFamily="34" charset="0"/>
                </a:rPr>
                <a:t>(1)</a:t>
              </a:r>
              <a:endParaRPr lang="ko-KR" altLang="en-US" sz="2800" b="1" dirty="0">
                <a:solidFill>
                  <a:srgbClr val="FF0000"/>
                </a:solidFill>
                <a:latin typeface="Calibri" pitchFamily="34" charset="0"/>
              </a:endParaRPr>
            </a:p>
          </p:txBody>
        </p:sp>
      </p:grpSp>
      <p:grpSp>
        <p:nvGrpSpPr>
          <p:cNvPr id="8" name="그룹 7"/>
          <p:cNvGrpSpPr/>
          <p:nvPr/>
        </p:nvGrpSpPr>
        <p:grpSpPr>
          <a:xfrm>
            <a:off x="3500187" y="4316952"/>
            <a:ext cx="2802145" cy="2153455"/>
            <a:chOff x="3500187" y="4316952"/>
            <a:chExt cx="2802145" cy="2153455"/>
          </a:xfrm>
        </p:grpSpPr>
        <p:grpSp>
          <p:nvGrpSpPr>
            <p:cNvPr id="6" name="그룹 5"/>
            <p:cNvGrpSpPr/>
            <p:nvPr/>
          </p:nvGrpSpPr>
          <p:grpSpPr>
            <a:xfrm>
              <a:off x="3500187" y="4316952"/>
              <a:ext cx="2802145" cy="2153455"/>
              <a:chOff x="3500187" y="4316952"/>
              <a:chExt cx="2802145" cy="2153455"/>
            </a:xfrm>
          </p:grpSpPr>
          <p:sp>
            <p:nvSpPr>
              <p:cNvPr id="13" name="직사각형 12"/>
              <p:cNvSpPr/>
              <p:nvPr/>
            </p:nvSpPr>
            <p:spPr>
              <a:xfrm>
                <a:off x="3500187" y="4316952"/>
                <a:ext cx="2802145" cy="2153455"/>
              </a:xfrm>
              <a:prstGeom prst="rect">
                <a:avLst/>
              </a:prstGeom>
              <a:pattFill prst="ltDnDiag">
                <a:fgClr>
                  <a:schemeClr val="tx1"/>
                </a:fgClr>
                <a:bgClr>
                  <a:schemeClr val="bg1"/>
                </a:bgClr>
              </a:patt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dirty="0">
                    <a:solidFill>
                      <a:schemeClr val="tx1"/>
                    </a:solidFill>
                    <a:latin typeface="Times New Roman" pitchFamily="18" charset="0"/>
                    <a:cs typeface="Times New Roman" pitchFamily="18" charset="0"/>
                  </a:rPr>
                  <a:t>                                 </a:t>
                </a:r>
              </a:p>
              <a:p>
                <a:pPr algn="ctr"/>
                <a:endParaRPr lang="en-US" altLang="ko-KR" dirty="0">
                  <a:solidFill>
                    <a:schemeClr val="tx1"/>
                  </a:solidFill>
                  <a:latin typeface="Times New Roman" pitchFamily="18" charset="0"/>
                  <a:cs typeface="Times New Roman" pitchFamily="18" charset="0"/>
                </a:endParaRPr>
              </a:p>
            </p:txBody>
          </p:sp>
          <p:sp>
            <p:nvSpPr>
              <p:cNvPr id="14" name="Rounded Rectangle 25"/>
              <p:cNvSpPr/>
              <p:nvPr/>
            </p:nvSpPr>
            <p:spPr>
              <a:xfrm>
                <a:off x="3583401" y="4387405"/>
                <a:ext cx="2628244" cy="636003"/>
              </a:xfrm>
              <a:prstGeom prst="roundRect">
                <a:avLst>
                  <a:gd name="adj" fmla="val 5922"/>
                </a:avLst>
              </a:prstGeom>
              <a:solidFill>
                <a:schemeClr val="bg1"/>
              </a:solidFill>
              <a:ln w="12700">
                <a:solidFill>
                  <a:schemeClr val="tx1"/>
                </a:solid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ts val="1400"/>
                  </a:lnSpc>
                </a:pPr>
                <a:r>
                  <a:rPr lang="en-US" altLang="ko-KR" dirty="0">
                    <a:solidFill>
                      <a:schemeClr val="tx1"/>
                    </a:solidFill>
                    <a:latin typeface="Times New Roman" pitchFamily="18" charset="0"/>
                    <a:cs typeface="Times New Roman" pitchFamily="18" charset="0"/>
                  </a:rPr>
                  <a:t>RCU Booster </a:t>
                </a:r>
              </a:p>
              <a:p>
                <a:pPr algn="ctr">
                  <a:lnSpc>
                    <a:spcPts val="1400"/>
                  </a:lnSpc>
                </a:pPr>
                <a:r>
                  <a:rPr lang="en-US" altLang="ko-KR" dirty="0">
                    <a:solidFill>
                      <a:schemeClr val="tx1"/>
                    </a:solidFill>
                    <a:latin typeface="Times New Roman" pitchFamily="18" charset="0"/>
                    <a:cs typeface="Times New Roman" pitchFamily="18" charset="0"/>
                  </a:rPr>
                  <a:t>Control</a:t>
                </a:r>
              </a:p>
            </p:txBody>
          </p:sp>
          <p:sp>
            <p:nvSpPr>
              <p:cNvPr id="15" name="Rounded Rectangle 25"/>
              <p:cNvSpPr/>
              <p:nvPr/>
            </p:nvSpPr>
            <p:spPr>
              <a:xfrm>
                <a:off x="3583413" y="5787941"/>
                <a:ext cx="2627969" cy="572754"/>
              </a:xfrm>
              <a:prstGeom prst="roundRect">
                <a:avLst>
                  <a:gd name="adj" fmla="val 8017"/>
                </a:avLst>
              </a:prstGeom>
              <a:solidFill>
                <a:schemeClr val="bg1"/>
              </a:solidFill>
              <a:ln w="12700">
                <a:solidFill>
                  <a:schemeClr val="tx1"/>
                </a:solid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dirty="0">
                    <a:solidFill>
                      <a:schemeClr val="tx1"/>
                    </a:solidFill>
                    <a:latin typeface="Times New Roman" pitchFamily="18" charset="0"/>
                    <a:cs typeface="Times New Roman" pitchFamily="18" charset="0"/>
                  </a:rPr>
                  <a:t>RCU Booster</a:t>
                </a:r>
              </a:p>
            </p:txBody>
          </p:sp>
          <p:sp>
            <p:nvSpPr>
              <p:cNvPr id="20" name="Rounded Rectangle 25"/>
              <p:cNvSpPr/>
              <p:nvPr/>
            </p:nvSpPr>
            <p:spPr>
              <a:xfrm>
                <a:off x="3583413" y="5385601"/>
                <a:ext cx="2627969" cy="345351"/>
              </a:xfrm>
              <a:prstGeom prst="roundRect">
                <a:avLst>
                  <a:gd name="adj" fmla="val 8017"/>
                </a:avLst>
              </a:prstGeom>
              <a:solidFill>
                <a:schemeClr val="bg1"/>
              </a:solidFill>
              <a:ln w="12700">
                <a:solidFill>
                  <a:schemeClr val="tx1"/>
                </a:solid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dirty="0">
                    <a:solidFill>
                      <a:schemeClr val="tx1"/>
                    </a:solidFill>
                    <a:latin typeface="Times New Roman" pitchFamily="18" charset="0"/>
                    <a:cs typeface="Times New Roman" pitchFamily="18" charset="0"/>
                  </a:rPr>
                  <a:t>SysFS</a:t>
                </a:r>
              </a:p>
            </p:txBody>
          </p:sp>
          <p:cxnSp>
            <p:nvCxnSpPr>
              <p:cNvPr id="40" name="직선 화살표 연결선 39"/>
              <p:cNvCxnSpPr/>
              <p:nvPr/>
            </p:nvCxnSpPr>
            <p:spPr>
              <a:xfrm flipV="1">
                <a:off x="4858274" y="5037987"/>
                <a:ext cx="0" cy="351436"/>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직선 화살표 연결선 40"/>
              <p:cNvCxnSpPr/>
              <p:nvPr/>
            </p:nvCxnSpPr>
            <p:spPr>
              <a:xfrm flipV="1">
                <a:off x="4858274" y="5699504"/>
                <a:ext cx="0" cy="163947"/>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55" name="TextBox 54"/>
            <p:cNvSpPr txBox="1"/>
            <p:nvPr/>
          </p:nvSpPr>
          <p:spPr>
            <a:xfrm>
              <a:off x="5287277" y="5203086"/>
              <a:ext cx="642550" cy="523220"/>
            </a:xfrm>
            <a:prstGeom prst="rect">
              <a:avLst/>
            </a:prstGeom>
            <a:solidFill>
              <a:schemeClr val="bg1"/>
            </a:solidFill>
          </p:spPr>
          <p:txBody>
            <a:bodyPr wrap="square" rtlCol="0">
              <a:spAutoFit/>
            </a:bodyPr>
            <a:lstStyle/>
            <a:p>
              <a:r>
                <a:rPr lang="en-US" altLang="ko-KR" sz="2800" b="1" dirty="0">
                  <a:solidFill>
                    <a:srgbClr val="FF0000"/>
                  </a:solidFill>
                  <a:latin typeface="Calibri" pitchFamily="34" charset="0"/>
                </a:rPr>
                <a:t>(2)</a:t>
              </a:r>
              <a:endParaRPr lang="ko-KR" altLang="en-US" sz="2800" b="1" dirty="0">
                <a:solidFill>
                  <a:srgbClr val="FF0000"/>
                </a:solidFill>
                <a:latin typeface="Calibri" pitchFamily="34" charset="0"/>
              </a:endParaRPr>
            </a:p>
          </p:txBody>
        </p:sp>
      </p:grpSp>
      <p:grpSp>
        <p:nvGrpSpPr>
          <p:cNvPr id="9" name="그룹 8"/>
          <p:cNvGrpSpPr/>
          <p:nvPr/>
        </p:nvGrpSpPr>
        <p:grpSpPr>
          <a:xfrm>
            <a:off x="1382866" y="4338990"/>
            <a:ext cx="1972023" cy="706813"/>
            <a:chOff x="1382866" y="4338990"/>
            <a:chExt cx="1972023" cy="706813"/>
          </a:xfrm>
        </p:grpSpPr>
        <p:grpSp>
          <p:nvGrpSpPr>
            <p:cNvPr id="54" name="그룹 53"/>
            <p:cNvGrpSpPr/>
            <p:nvPr/>
          </p:nvGrpSpPr>
          <p:grpSpPr>
            <a:xfrm>
              <a:off x="1628256" y="4387405"/>
              <a:ext cx="1726633" cy="658398"/>
              <a:chOff x="1628256" y="4387405"/>
              <a:chExt cx="1726633" cy="658398"/>
            </a:xfrm>
          </p:grpSpPr>
          <p:sp>
            <p:nvSpPr>
              <p:cNvPr id="16" name="Rounded Rectangle 25"/>
              <p:cNvSpPr/>
              <p:nvPr/>
            </p:nvSpPr>
            <p:spPr>
              <a:xfrm>
                <a:off x="1628256" y="4387405"/>
                <a:ext cx="1726633" cy="636003"/>
              </a:xfrm>
              <a:prstGeom prst="roundRect">
                <a:avLst>
                  <a:gd name="adj" fmla="val 8071"/>
                </a:avLst>
              </a:prstGeom>
              <a:pattFill prst="ltDnDiag">
                <a:fgClr>
                  <a:schemeClr val="tx1"/>
                </a:fgClr>
                <a:bgClr>
                  <a:schemeClr val="bg1"/>
                </a:bgClr>
              </a:pattFill>
              <a:ln w="127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ko-KR" dirty="0">
                  <a:solidFill>
                    <a:schemeClr val="tx1"/>
                  </a:solidFill>
                  <a:latin typeface="Times New Roman" pitchFamily="18" charset="0"/>
                  <a:cs typeface="Times New Roman" pitchFamily="18" charset="0"/>
                </a:endParaRPr>
              </a:p>
            </p:txBody>
          </p:sp>
          <p:sp>
            <p:nvSpPr>
              <p:cNvPr id="52" name="직사각형 51"/>
              <p:cNvSpPr/>
              <p:nvPr/>
            </p:nvSpPr>
            <p:spPr>
              <a:xfrm>
                <a:off x="1820196" y="4443354"/>
                <a:ext cx="1368152" cy="536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p:cNvSpPr/>
              <p:nvPr/>
            </p:nvSpPr>
            <p:spPr>
              <a:xfrm>
                <a:off x="1904089" y="4399472"/>
                <a:ext cx="1200365" cy="646331"/>
              </a:xfrm>
              <a:prstGeom prst="rect">
                <a:avLst/>
              </a:prstGeom>
            </p:spPr>
            <p:txBody>
              <a:bodyPr wrap="square">
                <a:spAutoFit/>
              </a:bodyPr>
              <a:lstStyle/>
              <a:p>
                <a:pPr algn="ctr"/>
                <a:r>
                  <a:rPr lang="en-US" altLang="ko-KR" dirty="0">
                    <a:latin typeface="Times New Roman" pitchFamily="18" charset="0"/>
                    <a:cs typeface="Times New Roman" pitchFamily="18" charset="0"/>
                  </a:rPr>
                  <a:t>Deferred Executor</a:t>
                </a:r>
              </a:p>
            </p:txBody>
          </p:sp>
        </p:grpSp>
        <p:sp>
          <p:nvSpPr>
            <p:cNvPr id="56" name="TextBox 55"/>
            <p:cNvSpPr txBox="1"/>
            <p:nvPr/>
          </p:nvSpPr>
          <p:spPr>
            <a:xfrm>
              <a:off x="1382866" y="4338990"/>
              <a:ext cx="642550" cy="523220"/>
            </a:xfrm>
            <a:prstGeom prst="rect">
              <a:avLst/>
            </a:prstGeom>
            <a:solidFill>
              <a:schemeClr val="bg1"/>
            </a:solidFill>
          </p:spPr>
          <p:txBody>
            <a:bodyPr wrap="square" rtlCol="0">
              <a:spAutoFit/>
            </a:bodyPr>
            <a:lstStyle/>
            <a:p>
              <a:r>
                <a:rPr lang="en-US" altLang="ko-KR" sz="2800" b="1" dirty="0">
                  <a:solidFill>
                    <a:srgbClr val="FF0000"/>
                  </a:solidFill>
                  <a:latin typeface="Calibri" pitchFamily="34" charset="0"/>
                </a:rPr>
                <a:t>(3)</a:t>
              </a:r>
              <a:endParaRPr lang="ko-KR" altLang="en-US" sz="2800" b="1" dirty="0">
                <a:solidFill>
                  <a:srgbClr val="FF0000"/>
                </a:solidFill>
                <a:latin typeface="Calibri" pitchFamily="34" charset="0"/>
              </a:endParaRPr>
            </a:p>
          </p:txBody>
        </p:sp>
      </p:grpSp>
      <p:grpSp>
        <p:nvGrpSpPr>
          <p:cNvPr id="59" name="그룹 58"/>
          <p:cNvGrpSpPr/>
          <p:nvPr/>
        </p:nvGrpSpPr>
        <p:grpSpPr>
          <a:xfrm>
            <a:off x="1337162" y="2667288"/>
            <a:ext cx="3074461" cy="1349367"/>
            <a:chOff x="1337162" y="2667288"/>
            <a:chExt cx="3074461" cy="1349367"/>
          </a:xfrm>
        </p:grpSpPr>
        <p:grpSp>
          <p:nvGrpSpPr>
            <p:cNvPr id="50" name="그룹 49"/>
            <p:cNvGrpSpPr/>
            <p:nvPr/>
          </p:nvGrpSpPr>
          <p:grpSpPr>
            <a:xfrm>
              <a:off x="1609478" y="2667288"/>
              <a:ext cx="2802145" cy="1349367"/>
              <a:chOff x="1609478" y="2667288"/>
              <a:chExt cx="2802145" cy="1349367"/>
            </a:xfrm>
          </p:grpSpPr>
          <p:sp>
            <p:nvSpPr>
              <p:cNvPr id="36" name="직사각형 35"/>
              <p:cNvSpPr/>
              <p:nvPr/>
            </p:nvSpPr>
            <p:spPr>
              <a:xfrm>
                <a:off x="1609478" y="2667288"/>
                <a:ext cx="2802145" cy="1349367"/>
              </a:xfrm>
              <a:prstGeom prst="rect">
                <a:avLst/>
              </a:prstGeom>
              <a:pattFill prst="ltDnDiag">
                <a:fgClr>
                  <a:schemeClr val="tx1"/>
                </a:fgClr>
                <a:bgClr>
                  <a:schemeClr val="bg1"/>
                </a:bgClr>
              </a:patt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dirty="0">
                    <a:solidFill>
                      <a:schemeClr val="tx1"/>
                    </a:solidFill>
                    <a:latin typeface="Times New Roman" pitchFamily="18" charset="0"/>
                    <a:cs typeface="Times New Roman" pitchFamily="18" charset="0"/>
                  </a:rPr>
                  <a:t>                                 </a:t>
                </a:r>
              </a:p>
              <a:p>
                <a:pPr algn="ctr"/>
                <a:endParaRPr lang="en-US" altLang="ko-KR" dirty="0">
                  <a:solidFill>
                    <a:schemeClr val="tx1"/>
                  </a:solidFill>
                  <a:latin typeface="Times New Roman" pitchFamily="18" charset="0"/>
                  <a:cs typeface="Times New Roman" pitchFamily="18" charset="0"/>
                </a:endParaRPr>
              </a:p>
            </p:txBody>
          </p:sp>
          <p:sp>
            <p:nvSpPr>
              <p:cNvPr id="37" name="Rounded Rectangle 25"/>
              <p:cNvSpPr/>
              <p:nvPr/>
            </p:nvSpPr>
            <p:spPr>
              <a:xfrm>
                <a:off x="1690787" y="3078045"/>
                <a:ext cx="1178651" cy="856166"/>
              </a:xfrm>
              <a:prstGeom prst="roundRect">
                <a:avLst>
                  <a:gd name="adj" fmla="val 5599"/>
                </a:avLst>
              </a:prstGeom>
              <a:solidFill>
                <a:schemeClr val="bg1"/>
              </a:solidFill>
              <a:ln w="12700">
                <a:solidFill>
                  <a:schemeClr val="tx1"/>
                </a:solid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ts val="1400"/>
                  </a:lnSpc>
                </a:pPr>
                <a:r>
                  <a:rPr lang="en-US" altLang="ko-KR" dirty="0">
                    <a:solidFill>
                      <a:schemeClr val="tx1"/>
                    </a:solidFill>
                    <a:latin typeface="Times New Roman" pitchFamily="18" charset="0"/>
                    <a:cs typeface="Times New Roman" pitchFamily="18" charset="0"/>
                  </a:rPr>
                  <a:t>Booting Booster Group</a:t>
                </a:r>
              </a:p>
              <a:p>
                <a:pPr algn="ctr">
                  <a:lnSpc>
                    <a:spcPts val="1400"/>
                  </a:lnSpc>
                </a:pPr>
                <a:r>
                  <a:rPr lang="en-US" altLang="ko-KR" dirty="0">
                    <a:solidFill>
                      <a:schemeClr val="tx1"/>
                    </a:solidFill>
                    <a:latin typeface="Times New Roman" pitchFamily="18" charset="0"/>
                    <a:cs typeface="Times New Roman" pitchFamily="18" charset="0"/>
                  </a:rPr>
                  <a:t>Isolator</a:t>
                </a:r>
              </a:p>
            </p:txBody>
          </p:sp>
          <p:sp>
            <p:nvSpPr>
              <p:cNvPr id="38" name="Rounded Rectangle 25"/>
              <p:cNvSpPr/>
              <p:nvPr/>
            </p:nvSpPr>
            <p:spPr>
              <a:xfrm>
                <a:off x="2965051" y="3078045"/>
                <a:ext cx="1359916" cy="856166"/>
              </a:xfrm>
              <a:prstGeom prst="roundRect">
                <a:avLst>
                  <a:gd name="adj" fmla="val 5196"/>
                </a:avLst>
              </a:prstGeom>
              <a:solidFill>
                <a:schemeClr val="bg1"/>
              </a:solidFill>
              <a:ln w="12700">
                <a:solidFill>
                  <a:schemeClr val="tx1"/>
                </a:solid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ts val="1400"/>
                  </a:lnSpc>
                </a:pPr>
                <a:r>
                  <a:rPr lang="en-US" altLang="ko-KR" dirty="0">
                    <a:solidFill>
                      <a:schemeClr val="tx1"/>
                    </a:solidFill>
                    <a:latin typeface="Times New Roman" pitchFamily="18" charset="0"/>
                    <a:cs typeface="Times New Roman" pitchFamily="18" charset="0"/>
                  </a:rPr>
                  <a:t>Booting Booster</a:t>
                </a:r>
                <a:br>
                  <a:rPr lang="en-US" altLang="ko-KR" dirty="0">
                    <a:solidFill>
                      <a:schemeClr val="tx1"/>
                    </a:solidFill>
                    <a:latin typeface="Times New Roman" pitchFamily="18" charset="0"/>
                    <a:cs typeface="Times New Roman" pitchFamily="18" charset="0"/>
                  </a:rPr>
                </a:br>
                <a:r>
                  <a:rPr lang="en-US" altLang="ko-KR" dirty="0">
                    <a:solidFill>
                      <a:schemeClr val="tx1"/>
                    </a:solidFill>
                    <a:latin typeface="Times New Roman" pitchFamily="18" charset="0"/>
                    <a:cs typeface="Times New Roman" pitchFamily="18" charset="0"/>
                  </a:rPr>
                  <a:t>Manager</a:t>
                </a:r>
              </a:p>
            </p:txBody>
          </p:sp>
          <p:sp>
            <p:nvSpPr>
              <p:cNvPr id="39" name="Rounded Rectangle 25"/>
              <p:cNvSpPr/>
              <p:nvPr/>
            </p:nvSpPr>
            <p:spPr>
              <a:xfrm>
                <a:off x="1690787" y="2731317"/>
                <a:ext cx="2634180" cy="273547"/>
              </a:xfrm>
              <a:prstGeom prst="roundRect">
                <a:avLst>
                  <a:gd name="adj" fmla="val 9221"/>
                </a:avLst>
              </a:prstGeom>
              <a:solidFill>
                <a:schemeClr val="bg1"/>
              </a:solidFill>
              <a:ln w="12700">
                <a:solidFill>
                  <a:schemeClr val="tx1"/>
                </a:solid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600" dirty="0">
                    <a:solidFill>
                      <a:schemeClr val="tx1"/>
                    </a:solidFill>
                    <a:latin typeface="Times New Roman" pitchFamily="18" charset="0"/>
                    <a:cs typeface="Times New Roman" pitchFamily="18" charset="0"/>
                  </a:rPr>
                  <a:t>Booting Booster Group</a:t>
                </a:r>
              </a:p>
            </p:txBody>
          </p:sp>
        </p:grpSp>
        <p:sp>
          <p:nvSpPr>
            <p:cNvPr id="57" name="TextBox 56"/>
            <p:cNvSpPr txBox="1"/>
            <p:nvPr/>
          </p:nvSpPr>
          <p:spPr>
            <a:xfrm>
              <a:off x="1337162" y="2819872"/>
              <a:ext cx="642550" cy="523220"/>
            </a:xfrm>
            <a:prstGeom prst="rect">
              <a:avLst/>
            </a:prstGeom>
            <a:solidFill>
              <a:schemeClr val="bg1"/>
            </a:solidFill>
          </p:spPr>
          <p:txBody>
            <a:bodyPr wrap="square" rtlCol="0">
              <a:spAutoFit/>
            </a:bodyPr>
            <a:lstStyle/>
            <a:p>
              <a:r>
                <a:rPr lang="en-US" altLang="ko-KR" sz="2800" b="1" dirty="0">
                  <a:solidFill>
                    <a:srgbClr val="FF0000"/>
                  </a:solidFill>
                  <a:latin typeface="Calibri" pitchFamily="34" charset="0"/>
                </a:rPr>
                <a:t>(4)</a:t>
              </a:r>
              <a:endParaRPr lang="ko-KR" altLang="en-US" sz="2800" b="1" dirty="0">
                <a:solidFill>
                  <a:srgbClr val="FF0000"/>
                </a:solidFill>
                <a:latin typeface="Calibri" pitchFamily="34" charset="0"/>
              </a:endParaRPr>
            </a:p>
          </p:txBody>
        </p:sp>
      </p:grpSp>
      <p:grpSp>
        <p:nvGrpSpPr>
          <p:cNvPr id="60" name="그룹 59"/>
          <p:cNvGrpSpPr/>
          <p:nvPr/>
        </p:nvGrpSpPr>
        <p:grpSpPr>
          <a:xfrm>
            <a:off x="4355976" y="2667288"/>
            <a:ext cx="1946356" cy="1349367"/>
            <a:chOff x="4355976" y="2667288"/>
            <a:chExt cx="1946356" cy="1349367"/>
          </a:xfrm>
        </p:grpSpPr>
        <p:grpSp>
          <p:nvGrpSpPr>
            <p:cNvPr id="51" name="그룹 50"/>
            <p:cNvGrpSpPr/>
            <p:nvPr/>
          </p:nvGrpSpPr>
          <p:grpSpPr>
            <a:xfrm>
              <a:off x="4532682" y="2667288"/>
              <a:ext cx="1769650" cy="1349367"/>
              <a:chOff x="4532682" y="2667288"/>
              <a:chExt cx="1769650" cy="1349367"/>
            </a:xfrm>
          </p:grpSpPr>
          <p:sp>
            <p:nvSpPr>
              <p:cNvPr id="45" name="직사각형 44"/>
              <p:cNvSpPr/>
              <p:nvPr/>
            </p:nvSpPr>
            <p:spPr>
              <a:xfrm>
                <a:off x="4532682" y="2667288"/>
                <a:ext cx="1769650" cy="1349367"/>
              </a:xfrm>
              <a:prstGeom prst="rect">
                <a:avLst/>
              </a:prstGeom>
              <a:pattFill prst="ltDnDiag">
                <a:fgClr>
                  <a:schemeClr val="tx1"/>
                </a:fgClr>
                <a:bgClr>
                  <a:schemeClr val="bg1"/>
                </a:bgClr>
              </a:patt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dirty="0">
                    <a:solidFill>
                      <a:schemeClr val="tx1"/>
                    </a:solidFill>
                    <a:latin typeface="Times New Roman" pitchFamily="18" charset="0"/>
                    <a:cs typeface="Times New Roman" pitchFamily="18" charset="0"/>
                  </a:rPr>
                  <a:t>                                 </a:t>
                </a:r>
              </a:p>
              <a:p>
                <a:pPr algn="ctr"/>
                <a:endParaRPr lang="en-US" altLang="ko-KR" dirty="0">
                  <a:solidFill>
                    <a:schemeClr val="tx1"/>
                  </a:solidFill>
                  <a:latin typeface="Times New Roman" pitchFamily="18" charset="0"/>
                  <a:cs typeface="Times New Roman" pitchFamily="18" charset="0"/>
                </a:endParaRPr>
              </a:p>
            </p:txBody>
          </p:sp>
          <p:sp>
            <p:nvSpPr>
              <p:cNvPr id="46" name="Rounded Rectangle 25"/>
              <p:cNvSpPr/>
              <p:nvPr/>
            </p:nvSpPr>
            <p:spPr>
              <a:xfrm>
                <a:off x="4640664" y="3549317"/>
                <a:ext cx="1510673" cy="368307"/>
              </a:xfrm>
              <a:prstGeom prst="roundRect">
                <a:avLst>
                  <a:gd name="adj" fmla="val 4159"/>
                </a:avLst>
              </a:prstGeom>
              <a:solidFill>
                <a:schemeClr val="bg1"/>
              </a:solidFill>
              <a:ln w="12700">
                <a:solidFill>
                  <a:schemeClr val="tx1"/>
                </a:solid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ts val="1200"/>
                  </a:lnSpc>
                </a:pPr>
                <a:r>
                  <a:rPr lang="en-US" altLang="ko-KR" sz="1600" dirty="0">
                    <a:solidFill>
                      <a:schemeClr val="tx1"/>
                    </a:solidFill>
                    <a:latin typeface="Times New Roman" pitchFamily="18" charset="0"/>
                    <a:cs typeface="Times New Roman" pitchFamily="18" charset="0"/>
                  </a:rPr>
                  <a:t>Pre-parser</a:t>
                </a:r>
              </a:p>
            </p:txBody>
          </p:sp>
          <p:sp>
            <p:nvSpPr>
              <p:cNvPr id="47" name="Rounded Rectangle 25"/>
              <p:cNvSpPr/>
              <p:nvPr/>
            </p:nvSpPr>
            <p:spPr>
              <a:xfrm>
                <a:off x="4640662" y="3019080"/>
                <a:ext cx="1510673" cy="474443"/>
              </a:xfrm>
              <a:prstGeom prst="roundRect">
                <a:avLst>
                  <a:gd name="adj" fmla="val 4159"/>
                </a:avLst>
              </a:prstGeom>
              <a:solidFill>
                <a:schemeClr val="bg1"/>
              </a:solidFill>
              <a:ln w="12700">
                <a:solidFill>
                  <a:schemeClr val="tx1"/>
                </a:solidFill>
                <a:prstDash val="solid"/>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ts val="1200"/>
                  </a:lnSpc>
                </a:pPr>
                <a:r>
                  <a:rPr lang="en-US" altLang="ko-KR" sz="1600" dirty="0">
                    <a:solidFill>
                      <a:schemeClr val="tx1"/>
                    </a:solidFill>
                    <a:latin typeface="Times New Roman" pitchFamily="18" charset="0"/>
                    <a:cs typeface="Times New Roman" pitchFamily="18" charset="0"/>
                  </a:rPr>
                  <a:t>Service Analyzer</a:t>
                </a:r>
              </a:p>
            </p:txBody>
          </p:sp>
          <p:sp>
            <p:nvSpPr>
              <p:cNvPr id="48" name="직사각형 47"/>
              <p:cNvSpPr/>
              <p:nvPr/>
            </p:nvSpPr>
            <p:spPr>
              <a:xfrm>
                <a:off x="5082082" y="2731317"/>
                <a:ext cx="660073" cy="242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9" name="TextBox 48"/>
              <p:cNvSpPr txBox="1"/>
              <p:nvPr/>
            </p:nvSpPr>
            <p:spPr>
              <a:xfrm>
                <a:off x="4864243" y="2689174"/>
                <a:ext cx="1089121" cy="307778"/>
              </a:xfrm>
              <a:prstGeom prst="rect">
                <a:avLst/>
              </a:prstGeom>
              <a:noFill/>
            </p:spPr>
            <p:txBody>
              <a:bodyPr wrap="square" rtlCol="0">
                <a:spAutoFit/>
              </a:bodyPr>
              <a:lstStyle/>
              <a:p>
                <a:pPr algn="ctr"/>
                <a:r>
                  <a:rPr lang="en-US" altLang="ko-KR" sz="1400" dirty="0">
                    <a:latin typeface="Times New Roman" pitchFamily="18" charset="0"/>
                    <a:cs typeface="Times New Roman" pitchFamily="18" charset="0"/>
                  </a:rPr>
                  <a:t>Tools</a:t>
                </a:r>
                <a:endParaRPr lang="ko-KR" altLang="en-US" sz="1400" dirty="0">
                  <a:latin typeface="Times New Roman" pitchFamily="18" charset="0"/>
                  <a:cs typeface="Times New Roman" pitchFamily="18" charset="0"/>
                </a:endParaRPr>
              </a:p>
            </p:txBody>
          </p:sp>
        </p:grpSp>
        <p:sp>
          <p:nvSpPr>
            <p:cNvPr id="58" name="TextBox 57"/>
            <p:cNvSpPr txBox="1"/>
            <p:nvPr/>
          </p:nvSpPr>
          <p:spPr>
            <a:xfrm>
              <a:off x="4355976" y="2826822"/>
              <a:ext cx="642550" cy="523220"/>
            </a:xfrm>
            <a:prstGeom prst="rect">
              <a:avLst/>
            </a:prstGeom>
            <a:solidFill>
              <a:schemeClr val="bg1"/>
            </a:solidFill>
          </p:spPr>
          <p:txBody>
            <a:bodyPr wrap="square" rtlCol="0">
              <a:spAutoFit/>
            </a:bodyPr>
            <a:lstStyle/>
            <a:p>
              <a:r>
                <a:rPr lang="en-US" altLang="ko-KR" sz="2800" b="1" dirty="0">
                  <a:solidFill>
                    <a:srgbClr val="FF0000"/>
                  </a:solidFill>
                  <a:latin typeface="Calibri" pitchFamily="34" charset="0"/>
                </a:rPr>
                <a:t>(5)</a:t>
              </a:r>
              <a:endParaRPr lang="ko-KR" altLang="en-US" sz="2800" b="1" dirty="0">
                <a:solidFill>
                  <a:srgbClr val="FF0000"/>
                </a:solidFill>
                <a:latin typeface="Calibri" pitchFamily="34" charset="0"/>
              </a:endParaRPr>
            </a:p>
          </p:txBody>
        </p:sp>
      </p:grpSp>
      <p:sp>
        <p:nvSpPr>
          <p:cNvPr id="62" name="슬라이드 번호 개체 틀 2"/>
          <p:cNvSpPr>
            <a:spLocks noGrp="1"/>
          </p:cNvSpPr>
          <p:nvPr>
            <p:ph type="sldNum" sz="quarter" idx="12"/>
          </p:nvPr>
        </p:nvSpPr>
        <p:spPr>
          <a:xfrm>
            <a:off x="6553200" y="6356350"/>
            <a:ext cx="2133600" cy="365125"/>
          </a:xfrm>
        </p:spPr>
        <p:txBody>
          <a:bodyPr/>
          <a:lstStyle/>
          <a:p>
            <a:fld id="{2ABFCFA3-7D24-4157-B23E-56D1E6B6960D}" type="slidenum">
              <a:rPr lang="ko-KR" altLang="en-US" smtClean="0">
                <a:latin typeface="Calibri" pitchFamily="34" charset="0"/>
                <a:cs typeface="Times New Roman" pitchFamily="18" charset="0"/>
              </a:rPr>
              <a:pPr/>
              <a:t>14</a:t>
            </a:fld>
            <a:endParaRPr lang="ko-KR" altLang="en-US" dirty="0">
              <a:latin typeface="Calibri" pitchFamily="34" charset="0"/>
              <a:cs typeface="Times New Roman" pitchFamily="18" charset="0"/>
            </a:endParaRPr>
          </a:p>
        </p:txBody>
      </p:sp>
    </p:spTree>
    <p:extLst>
      <p:ext uri="{BB962C8B-B14F-4D97-AF65-F5344CB8AC3E}">
        <p14:creationId xmlns:p14="http://schemas.microsoft.com/office/powerpoint/2010/main" val="109258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barn(inVertical)">
                                      <p:cBhvr>
                                        <p:cTn id="11" dur="500"/>
                                        <p:tgtEl>
                                          <p:spTgt spid="6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59"/>
                                        </p:tgtEl>
                                        <p:attrNameLst>
                                          <p:attrName>style.visibility</p:attrName>
                                        </p:attrNameLst>
                                      </p:cBhvr>
                                      <p:to>
                                        <p:strVal val="visible"/>
                                      </p:to>
                                    </p:set>
                                    <p:anim calcmode="lin" valueType="num">
                                      <p:cBhvr additive="base">
                                        <p:cTn id="34" dur="500" fill="hold"/>
                                        <p:tgtEl>
                                          <p:spTgt spid="59"/>
                                        </p:tgtEl>
                                        <p:attrNameLst>
                                          <p:attrName>ppt_x</p:attrName>
                                        </p:attrNameLst>
                                      </p:cBhvr>
                                      <p:tavLst>
                                        <p:tav tm="0">
                                          <p:val>
                                            <p:strVal val="#ppt_x"/>
                                          </p:val>
                                        </p:tav>
                                        <p:tav tm="100000">
                                          <p:val>
                                            <p:strVal val="#ppt_x"/>
                                          </p:val>
                                        </p:tav>
                                      </p:tavLst>
                                    </p:anim>
                                    <p:anim calcmode="lin" valueType="num">
                                      <p:cBhvr additive="base">
                                        <p:cTn id="35"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60"/>
                                        </p:tgtEl>
                                        <p:attrNameLst>
                                          <p:attrName>style.visibility</p:attrName>
                                        </p:attrNameLst>
                                      </p:cBhvr>
                                      <p:to>
                                        <p:strVal val="visible"/>
                                      </p:to>
                                    </p:set>
                                    <p:anim calcmode="lin" valueType="num">
                                      <p:cBhvr additive="base">
                                        <p:cTn id="40" dur="500" fill="hold"/>
                                        <p:tgtEl>
                                          <p:spTgt spid="60"/>
                                        </p:tgtEl>
                                        <p:attrNameLst>
                                          <p:attrName>ppt_x</p:attrName>
                                        </p:attrNameLst>
                                      </p:cBhvr>
                                      <p:tavLst>
                                        <p:tav tm="0">
                                          <p:val>
                                            <p:strVal val="#ppt_x"/>
                                          </p:val>
                                        </p:tav>
                                        <p:tav tm="100000">
                                          <p:val>
                                            <p:strVal val="#ppt_x"/>
                                          </p:val>
                                        </p:tav>
                                      </p:tavLst>
                                    </p:anim>
                                    <p:anim calcmode="lin" valueType="num">
                                      <p:cBhvr additive="base">
                                        <p:cTn id="41"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618A35B5-2DA8-4FA6-A77A-2BC8D838D324}"/>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직사각형 1"/>
          <p:cNvSpPr/>
          <p:nvPr/>
        </p:nvSpPr>
        <p:spPr>
          <a:xfrm>
            <a:off x="35496" y="1340768"/>
            <a:ext cx="9145016" cy="4524315"/>
          </a:xfrm>
          <a:prstGeom prst="rect">
            <a:avLst/>
          </a:prstGeom>
        </p:spPr>
        <p:txBody>
          <a:bodyPr wrap="square">
            <a:spAutoFit/>
          </a:bodyPr>
          <a:lstStyle/>
          <a:p>
            <a:pPr marL="285750" indent="-285750">
              <a:lnSpc>
                <a:spcPct val="200000"/>
              </a:lnSpc>
              <a:buFont typeface="Arial" pitchFamily="34" charset="0"/>
              <a:buChar char="•"/>
            </a:pPr>
            <a:r>
              <a:rPr lang="en-US" altLang="ko-KR" sz="2400" b="1" dirty="0">
                <a:latin typeface="Calibri" pitchFamily="34" charset="0"/>
                <a:cs typeface="Times New Roman" pitchFamily="18" charset="0"/>
              </a:rPr>
              <a:t>Deferring tasks </a:t>
            </a:r>
            <a:r>
              <a:rPr lang="en-US" altLang="ko-KR" sz="2400" dirty="0">
                <a:latin typeface="Calibri" pitchFamily="34" charset="0"/>
                <a:cs typeface="Times New Roman" pitchFamily="18" charset="0"/>
              </a:rPr>
              <a:t>that are not crucial determinants of the booting time.</a:t>
            </a:r>
          </a:p>
          <a:p>
            <a:pPr marL="285750" indent="-285750">
              <a:lnSpc>
                <a:spcPct val="200000"/>
              </a:lnSpc>
              <a:buFont typeface="Arial" pitchFamily="34" charset="0"/>
              <a:buChar char="•"/>
            </a:pPr>
            <a:r>
              <a:rPr lang="en-US" altLang="ko-KR" sz="2400" b="1" dirty="0">
                <a:latin typeface="Calibri" pitchFamily="34" charset="0"/>
                <a:cs typeface="Times New Roman" pitchFamily="18" charset="0"/>
              </a:rPr>
              <a:t>Identifying, isolating, and prioritizing booting-time critical tasks </a:t>
            </a:r>
          </a:p>
          <a:p>
            <a:pPr marL="285750" indent="-285750">
              <a:lnSpc>
                <a:spcPct val="200000"/>
              </a:lnSpc>
              <a:buFont typeface="Arial" pitchFamily="34" charset="0"/>
              <a:buChar char="•"/>
            </a:pPr>
            <a:r>
              <a:rPr lang="en-US" altLang="ko-KR" sz="2400" dirty="0">
                <a:latin typeface="Calibri" pitchFamily="34" charset="0"/>
                <a:cs typeface="Times New Roman" pitchFamily="18" charset="0"/>
              </a:rPr>
              <a:t>Adopting </a:t>
            </a:r>
            <a:r>
              <a:rPr lang="en-US" altLang="ko-KR" sz="2400" b="1" dirty="0">
                <a:latin typeface="Calibri" pitchFamily="34" charset="0"/>
                <a:cs typeface="Times New Roman" pitchFamily="18" charset="0"/>
              </a:rPr>
              <a:t>booting time-aware synchronization mechanism </a:t>
            </a:r>
          </a:p>
          <a:p>
            <a:pPr marL="285750" indent="-285750">
              <a:lnSpc>
                <a:spcPct val="200000"/>
              </a:lnSpc>
              <a:buFont typeface="Arial" pitchFamily="34" charset="0"/>
              <a:buChar char="•"/>
            </a:pPr>
            <a:r>
              <a:rPr lang="en-US" altLang="ko-KR" sz="2400" dirty="0">
                <a:latin typeface="Calibri" pitchFamily="34" charset="0"/>
                <a:cs typeface="Times New Roman" pitchFamily="18" charset="0"/>
              </a:rPr>
              <a:t>Adopting </a:t>
            </a:r>
            <a:r>
              <a:rPr lang="en-US" altLang="ko-KR" sz="2400" b="1" dirty="0">
                <a:latin typeface="Calibri" pitchFamily="34" charset="0"/>
                <a:cs typeface="Times New Roman" pitchFamily="18" charset="0"/>
              </a:rPr>
              <a:t>Improved parallelism </a:t>
            </a:r>
            <a:r>
              <a:rPr lang="en-US" altLang="ko-KR" sz="2400" dirty="0">
                <a:latin typeface="Calibri" pitchFamily="34" charset="0"/>
                <a:cs typeface="Times New Roman" pitchFamily="18" charset="0"/>
              </a:rPr>
              <a:t>with more tasks executed in parallel </a:t>
            </a:r>
          </a:p>
          <a:p>
            <a:pPr marL="285750" indent="-285750">
              <a:lnSpc>
                <a:spcPct val="200000"/>
              </a:lnSpc>
              <a:buFont typeface="Arial" pitchFamily="34" charset="0"/>
              <a:buChar char="•"/>
            </a:pPr>
            <a:r>
              <a:rPr lang="en-US" altLang="ko-KR" sz="2400" b="1" dirty="0">
                <a:latin typeface="Calibri" pitchFamily="34" charset="0"/>
                <a:cs typeface="Times New Roman" pitchFamily="18" charset="0"/>
              </a:rPr>
              <a:t>Pre-processing repeated tasks </a:t>
            </a:r>
            <a:r>
              <a:rPr lang="en-US" altLang="ko-KR" sz="2400" dirty="0">
                <a:latin typeface="Calibri" pitchFamily="34" charset="0"/>
                <a:cs typeface="Times New Roman" pitchFamily="18" charset="0"/>
              </a:rPr>
              <a:t>at build-time.</a:t>
            </a:r>
          </a:p>
          <a:p>
            <a:pPr marL="285750" indent="-285750">
              <a:lnSpc>
                <a:spcPct val="200000"/>
              </a:lnSpc>
              <a:buFont typeface="Arial" pitchFamily="34" charset="0"/>
              <a:buChar char="•"/>
            </a:pPr>
            <a:r>
              <a:rPr lang="en-US" altLang="ko-KR" sz="2400" b="1" dirty="0">
                <a:latin typeface="Calibri" pitchFamily="34" charset="0"/>
                <a:cs typeface="Times New Roman" pitchFamily="18" charset="0"/>
              </a:rPr>
              <a:t>Improving performance of bottlenecks</a:t>
            </a:r>
            <a:endParaRPr lang="en-US" altLang="ko-KR" sz="2400" dirty="0">
              <a:latin typeface="Calibri" pitchFamily="34" charset="0"/>
              <a:cs typeface="Times New Roman" pitchFamily="18" charset="0"/>
            </a:endParaRPr>
          </a:p>
        </p:txBody>
      </p:sp>
      <p:sp>
        <p:nvSpPr>
          <p:cNvPr id="5" name="제목 1"/>
          <p:cNvSpPr txBox="1">
            <a:spLocks/>
          </p:cNvSpPr>
          <p:nvPr/>
        </p:nvSpPr>
        <p:spPr>
          <a:xfrm>
            <a:off x="0" y="-27384"/>
            <a:ext cx="9144000" cy="1143000"/>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4000" b="1" dirty="0">
                <a:latin typeface="Calibri" pitchFamily="34" charset="0"/>
                <a:cs typeface="Times New Roman" pitchFamily="18" charset="0"/>
              </a:rPr>
              <a:t>Major Goal of Booting Booster (BB)</a:t>
            </a:r>
          </a:p>
        </p:txBody>
      </p:sp>
      <p:sp>
        <p:nvSpPr>
          <p:cNvPr id="4" name="슬라이드 번호 개체 틀 2"/>
          <p:cNvSpPr>
            <a:spLocks noGrp="1"/>
          </p:cNvSpPr>
          <p:nvPr>
            <p:ph type="sldNum" sz="quarter" idx="12"/>
          </p:nvPr>
        </p:nvSpPr>
        <p:spPr>
          <a:xfrm>
            <a:off x="6553200" y="6356350"/>
            <a:ext cx="2133600" cy="365125"/>
          </a:xfrm>
        </p:spPr>
        <p:txBody>
          <a:bodyPr/>
          <a:lstStyle/>
          <a:p>
            <a:fld id="{2ABFCFA3-7D24-4157-B23E-56D1E6B6960D}" type="slidenum">
              <a:rPr lang="ko-KR" altLang="en-US" smtClean="0">
                <a:latin typeface="Calibri" pitchFamily="34" charset="0"/>
                <a:cs typeface="Times New Roman" pitchFamily="18" charset="0"/>
              </a:rPr>
              <a:pPr/>
              <a:t>15</a:t>
            </a:fld>
            <a:endParaRPr lang="ko-KR" altLang="en-US" dirty="0">
              <a:latin typeface="Calibri" pitchFamily="34" charset="0"/>
              <a:cs typeface="Times New Roman" pitchFamily="18" charset="0"/>
            </a:endParaRPr>
          </a:p>
        </p:txBody>
      </p:sp>
    </p:spTree>
    <p:extLst>
      <p:ext uri="{BB962C8B-B14F-4D97-AF65-F5344CB8AC3E}">
        <p14:creationId xmlns:p14="http://schemas.microsoft.com/office/powerpoint/2010/main" val="379784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7D8AC6A3-C953-67A6-8A37-7A61268E341F}"/>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제목 1"/>
          <p:cNvSpPr txBox="1">
            <a:spLocks/>
          </p:cNvSpPr>
          <p:nvPr/>
        </p:nvSpPr>
        <p:spPr>
          <a:xfrm>
            <a:off x="0" y="-27384"/>
            <a:ext cx="9144000" cy="1143000"/>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4000" b="1" dirty="0">
                <a:latin typeface="Calibri" pitchFamily="34" charset="0"/>
                <a:cs typeface="Times New Roman" pitchFamily="18" charset="0"/>
              </a:rPr>
              <a:t>Kernel-Space: Core Engine</a:t>
            </a:r>
          </a:p>
        </p:txBody>
      </p:sp>
      <p:sp>
        <p:nvSpPr>
          <p:cNvPr id="5" name="TextBox 4"/>
          <p:cNvSpPr txBox="1"/>
          <p:nvPr/>
        </p:nvSpPr>
        <p:spPr>
          <a:xfrm>
            <a:off x="395536" y="1484784"/>
            <a:ext cx="8064896" cy="1815882"/>
          </a:xfrm>
          <a:prstGeom prst="rect">
            <a:avLst/>
          </a:prstGeom>
          <a:noFill/>
        </p:spPr>
        <p:txBody>
          <a:bodyPr wrap="square" rtlCol="0">
            <a:spAutoFit/>
          </a:bodyPr>
          <a:lstStyle/>
          <a:p>
            <a:r>
              <a:rPr lang="en-US" altLang="ko-KR" sz="3200" dirty="0">
                <a:latin typeface="Calibri" pitchFamily="34" charset="0"/>
                <a:cs typeface="Times New Roman" pitchFamily="18" charset="0"/>
              </a:rPr>
              <a:t>Boosted RCU synchronization algorithm: </a:t>
            </a:r>
          </a:p>
          <a:p>
            <a:pPr marL="342900" indent="-342900">
              <a:buFont typeface="Arial" pitchFamily="34" charset="0"/>
              <a:buChar char="•"/>
            </a:pPr>
            <a:r>
              <a:rPr lang="en-US" altLang="ko-KR" sz="2000" dirty="0">
                <a:latin typeface="Calibri" pitchFamily="34" charset="0"/>
                <a:cs typeface="Times New Roman" pitchFamily="18" charset="0"/>
              </a:rPr>
              <a:t>Blocking lock improves performance in the contended case for accelerating boot-up time (※Refer to the paper for more details)</a:t>
            </a:r>
          </a:p>
          <a:p>
            <a:pPr marL="342900" indent="-342900">
              <a:buFont typeface="Arial" pitchFamily="34" charset="0"/>
              <a:buChar char="•"/>
            </a:pPr>
            <a:r>
              <a:rPr lang="en-US" altLang="ko-KR" sz="2000" dirty="0">
                <a:latin typeface="Calibri" pitchFamily="34" charset="0"/>
                <a:cs typeface="Times New Roman" pitchFamily="18" charset="0"/>
              </a:rPr>
              <a:t>It incurs greater CPU utilization due to process context switch and scheduling cost</a:t>
            </a:r>
          </a:p>
        </p:txBody>
      </p:sp>
      <p:sp>
        <p:nvSpPr>
          <p:cNvPr id="4" name="TextBox 3"/>
          <p:cNvSpPr txBox="1"/>
          <p:nvPr/>
        </p:nvSpPr>
        <p:spPr>
          <a:xfrm>
            <a:off x="395536" y="3645024"/>
            <a:ext cx="8064896" cy="1508105"/>
          </a:xfrm>
          <a:prstGeom prst="rect">
            <a:avLst/>
          </a:prstGeom>
          <a:noFill/>
        </p:spPr>
        <p:txBody>
          <a:bodyPr wrap="square" rtlCol="0">
            <a:spAutoFit/>
          </a:bodyPr>
          <a:lstStyle/>
          <a:p>
            <a:r>
              <a:rPr lang="en-US" altLang="ko-KR" sz="3200" dirty="0">
                <a:latin typeface="Calibri" pitchFamily="34" charset="0"/>
                <a:cs typeface="Times New Roman" pitchFamily="18" charset="0"/>
              </a:rPr>
              <a:t>On-demand </a:t>
            </a:r>
            <a:r>
              <a:rPr lang="en-US" altLang="ko-KR" sz="3200" dirty="0" err="1">
                <a:latin typeface="Calibri" pitchFamily="34" charset="0"/>
                <a:cs typeface="Times New Roman" pitchFamily="18" charset="0"/>
              </a:rPr>
              <a:t>Modualarizer</a:t>
            </a:r>
            <a:r>
              <a:rPr lang="en-US" altLang="ko-KR" sz="3200" dirty="0">
                <a:latin typeface="Calibri" pitchFamily="34" charset="0"/>
                <a:cs typeface="Times New Roman" pitchFamily="18" charset="0"/>
              </a:rPr>
              <a:t>:   </a:t>
            </a:r>
          </a:p>
          <a:p>
            <a:pPr marL="342900" indent="-342900">
              <a:buFont typeface="Arial" pitchFamily="34" charset="0"/>
              <a:buChar char="•"/>
            </a:pPr>
            <a:r>
              <a:rPr lang="en-US" altLang="ko-KR" sz="2000" dirty="0">
                <a:latin typeface="Calibri" pitchFamily="34" charset="0"/>
                <a:cs typeface="Times New Roman" pitchFamily="18" charset="0"/>
              </a:rPr>
              <a:t>Modularizes built-in kernel components, and defers the initialization of non-critical built-in kernel components until completing the primary boot sequence</a:t>
            </a:r>
          </a:p>
        </p:txBody>
      </p:sp>
      <p:sp>
        <p:nvSpPr>
          <p:cNvPr id="7" name="슬라이드 번호 개체 틀 2"/>
          <p:cNvSpPr>
            <a:spLocks noGrp="1"/>
          </p:cNvSpPr>
          <p:nvPr>
            <p:ph type="sldNum" sz="quarter" idx="12"/>
          </p:nvPr>
        </p:nvSpPr>
        <p:spPr>
          <a:xfrm>
            <a:off x="6553200" y="6356350"/>
            <a:ext cx="2133600" cy="365125"/>
          </a:xfrm>
        </p:spPr>
        <p:txBody>
          <a:bodyPr/>
          <a:lstStyle/>
          <a:p>
            <a:fld id="{2ABFCFA3-7D24-4157-B23E-56D1E6B6960D}" type="slidenum">
              <a:rPr lang="ko-KR" altLang="en-US" smtClean="0">
                <a:latin typeface="Calibri" pitchFamily="34" charset="0"/>
                <a:cs typeface="Times New Roman" pitchFamily="18" charset="0"/>
              </a:rPr>
              <a:pPr/>
              <a:t>16</a:t>
            </a:fld>
            <a:endParaRPr lang="ko-KR" altLang="en-US" dirty="0">
              <a:latin typeface="Calibri" pitchFamily="34" charset="0"/>
              <a:cs typeface="Times New Roman" pitchFamily="18" charset="0"/>
            </a:endParaRPr>
          </a:p>
        </p:txBody>
      </p:sp>
    </p:spTree>
    <p:extLst>
      <p:ext uri="{BB962C8B-B14F-4D97-AF65-F5344CB8AC3E}">
        <p14:creationId xmlns:p14="http://schemas.microsoft.com/office/powerpoint/2010/main" val="208458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084ECC0D-61C5-6957-5B61-CBE0DF6F5456}"/>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제목 1"/>
          <p:cNvSpPr txBox="1">
            <a:spLocks/>
          </p:cNvSpPr>
          <p:nvPr/>
        </p:nvSpPr>
        <p:spPr>
          <a:xfrm>
            <a:off x="0" y="-27384"/>
            <a:ext cx="9144000" cy="1143000"/>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4000" b="1" dirty="0">
                <a:latin typeface="Calibri" pitchFamily="34" charset="0"/>
                <a:cs typeface="Times New Roman" pitchFamily="18" charset="0"/>
              </a:rPr>
              <a:t>User-Space: </a:t>
            </a:r>
            <a:r>
              <a:rPr lang="en-US" altLang="ko-KR" sz="4000" b="1" dirty="0" err="1">
                <a:latin typeface="Calibri" pitchFamily="34" charset="0"/>
                <a:cs typeface="Times New Roman" pitchFamily="18" charset="0"/>
              </a:rPr>
              <a:t>Bootup</a:t>
            </a:r>
            <a:r>
              <a:rPr lang="en-US" altLang="ko-KR" sz="4000" b="1" dirty="0">
                <a:latin typeface="Calibri" pitchFamily="34" charset="0"/>
                <a:cs typeface="Times New Roman" pitchFamily="18" charset="0"/>
              </a:rPr>
              <a:t> &amp; Service Engine</a:t>
            </a:r>
          </a:p>
        </p:txBody>
      </p:sp>
      <p:sp>
        <p:nvSpPr>
          <p:cNvPr id="5" name="TextBox 4"/>
          <p:cNvSpPr txBox="1"/>
          <p:nvPr/>
        </p:nvSpPr>
        <p:spPr>
          <a:xfrm>
            <a:off x="395536" y="1340768"/>
            <a:ext cx="8064896" cy="1754326"/>
          </a:xfrm>
          <a:prstGeom prst="rect">
            <a:avLst/>
          </a:prstGeom>
          <a:noFill/>
        </p:spPr>
        <p:txBody>
          <a:bodyPr wrap="square" rtlCol="0">
            <a:spAutoFit/>
          </a:bodyPr>
          <a:lstStyle/>
          <a:p>
            <a:pPr>
              <a:lnSpc>
                <a:spcPct val="150000"/>
              </a:lnSpc>
            </a:pPr>
            <a:r>
              <a:rPr lang="en-US" altLang="ko-KR" sz="3200" dirty="0" err="1">
                <a:latin typeface="Calibri" pitchFamily="34" charset="0"/>
                <a:cs typeface="Times New Roman" pitchFamily="18" charset="0"/>
              </a:rPr>
              <a:t>Bootup</a:t>
            </a:r>
            <a:r>
              <a:rPr lang="en-US" altLang="ko-KR" sz="3200" dirty="0">
                <a:latin typeface="Calibri" pitchFamily="34" charset="0"/>
                <a:cs typeface="Times New Roman" pitchFamily="18" charset="0"/>
              </a:rPr>
              <a:t> Engine</a:t>
            </a:r>
          </a:p>
          <a:p>
            <a:pPr marL="342900" indent="-342900">
              <a:lnSpc>
                <a:spcPct val="150000"/>
              </a:lnSpc>
              <a:buFont typeface="Arial" pitchFamily="34" charset="0"/>
              <a:buChar char="•"/>
            </a:pPr>
            <a:r>
              <a:rPr lang="en-US" altLang="ko-KR" sz="2000" dirty="0">
                <a:latin typeface="Calibri" pitchFamily="34" charset="0"/>
                <a:cs typeface="Times New Roman" pitchFamily="18" charset="0"/>
              </a:rPr>
              <a:t>It is in charge of faster initialization of booting scheme and enabling the facilities of kernel-space Core Engine</a:t>
            </a:r>
          </a:p>
        </p:txBody>
      </p:sp>
      <p:sp>
        <p:nvSpPr>
          <p:cNvPr id="4" name="TextBox 3"/>
          <p:cNvSpPr txBox="1"/>
          <p:nvPr/>
        </p:nvSpPr>
        <p:spPr>
          <a:xfrm>
            <a:off x="395536" y="3645024"/>
            <a:ext cx="8064896" cy="2215991"/>
          </a:xfrm>
          <a:prstGeom prst="rect">
            <a:avLst/>
          </a:prstGeom>
          <a:noFill/>
        </p:spPr>
        <p:txBody>
          <a:bodyPr wrap="square" rtlCol="0">
            <a:spAutoFit/>
          </a:bodyPr>
          <a:lstStyle/>
          <a:p>
            <a:pPr>
              <a:lnSpc>
                <a:spcPct val="150000"/>
              </a:lnSpc>
            </a:pPr>
            <a:r>
              <a:rPr lang="en-US" altLang="ko-KR" sz="3200" dirty="0">
                <a:latin typeface="Calibri" pitchFamily="34" charset="0"/>
                <a:cs typeface="Times New Roman" pitchFamily="18" charset="0"/>
              </a:rPr>
              <a:t>Service Engine </a:t>
            </a:r>
          </a:p>
          <a:p>
            <a:pPr marL="342900" indent="-342900">
              <a:lnSpc>
                <a:spcPct val="150000"/>
              </a:lnSpc>
              <a:buFont typeface="Arial" pitchFamily="34" charset="0"/>
              <a:buChar char="•"/>
            </a:pPr>
            <a:r>
              <a:rPr lang="en-US" altLang="ko-KR" sz="2000" dirty="0">
                <a:latin typeface="Calibri" pitchFamily="34" charset="0"/>
                <a:cs typeface="Times New Roman" pitchFamily="18" charset="0"/>
              </a:rPr>
              <a:t>It has 1) tools for system administrators and 2) Booting Booster Group Isolator and 3) Booting Booster Manager, which are implemented in booting scheme and accelerate booting sequence</a:t>
            </a:r>
            <a:endParaRPr lang="ko-KR" altLang="en-US" sz="2000" dirty="0">
              <a:latin typeface="Calibri" pitchFamily="34" charset="0"/>
              <a:cs typeface="Times New Roman" pitchFamily="18" charset="0"/>
            </a:endParaRPr>
          </a:p>
        </p:txBody>
      </p:sp>
      <p:sp>
        <p:nvSpPr>
          <p:cNvPr id="7" name="슬라이드 번호 개체 틀 2"/>
          <p:cNvSpPr>
            <a:spLocks noGrp="1"/>
          </p:cNvSpPr>
          <p:nvPr>
            <p:ph type="sldNum" sz="quarter" idx="12"/>
          </p:nvPr>
        </p:nvSpPr>
        <p:spPr>
          <a:xfrm>
            <a:off x="6553200" y="6356350"/>
            <a:ext cx="2133600" cy="365125"/>
          </a:xfrm>
        </p:spPr>
        <p:txBody>
          <a:bodyPr/>
          <a:lstStyle/>
          <a:p>
            <a:fld id="{2ABFCFA3-7D24-4157-B23E-56D1E6B6960D}" type="slidenum">
              <a:rPr lang="ko-KR" altLang="en-US" smtClean="0">
                <a:latin typeface="Calibri" pitchFamily="34" charset="0"/>
                <a:cs typeface="Times New Roman" pitchFamily="18" charset="0"/>
              </a:rPr>
              <a:pPr/>
              <a:t>17</a:t>
            </a:fld>
            <a:endParaRPr lang="ko-KR" altLang="en-US" dirty="0">
              <a:latin typeface="Calibri" pitchFamily="34" charset="0"/>
              <a:cs typeface="Times New Roman" pitchFamily="18" charset="0"/>
            </a:endParaRPr>
          </a:p>
        </p:txBody>
      </p:sp>
    </p:spTree>
    <p:extLst>
      <p:ext uri="{BB962C8B-B14F-4D97-AF65-F5344CB8AC3E}">
        <p14:creationId xmlns:p14="http://schemas.microsoft.com/office/powerpoint/2010/main" val="269977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D4F969-6918-0886-EAE9-6FF95358F48E}"/>
              </a:ext>
            </a:extLst>
          </p:cNvPr>
          <p:cNvSpPr>
            <a:spLocks noGrp="1"/>
          </p:cNvSpPr>
          <p:nvPr>
            <p:ph type="title"/>
          </p:nvPr>
        </p:nvSpPr>
        <p:spPr/>
        <p:txBody>
          <a:bodyPr/>
          <a:lstStyle/>
          <a:p>
            <a:r>
              <a:rPr lang="en-US" altLang="ko-KR" dirty="0"/>
              <a:t>On-demand </a:t>
            </a:r>
            <a:r>
              <a:rPr lang="en-US" altLang="ko-KR" dirty="0" err="1"/>
              <a:t>Modularizer</a:t>
            </a:r>
            <a:endParaRPr lang="ko-KR" altLang="en-US" dirty="0"/>
          </a:p>
        </p:txBody>
      </p:sp>
      <p:sp>
        <p:nvSpPr>
          <p:cNvPr id="3" name="내용 개체 틀 2">
            <a:extLst>
              <a:ext uri="{FF2B5EF4-FFF2-40B4-BE49-F238E27FC236}">
                <a16:creationId xmlns:a16="http://schemas.microsoft.com/office/drawing/2014/main" id="{6CAF7622-763B-B9DA-9F83-DA663AB6713E}"/>
              </a:ext>
            </a:extLst>
          </p:cNvPr>
          <p:cNvSpPr>
            <a:spLocks noGrp="1"/>
          </p:cNvSpPr>
          <p:nvPr>
            <p:ph idx="1"/>
          </p:nvPr>
        </p:nvSpPr>
        <p:spPr/>
        <p:txBody>
          <a:bodyPr>
            <a:normAutofit/>
          </a:bodyPr>
          <a:lstStyle/>
          <a:p>
            <a:r>
              <a:rPr lang="ko-KR" altLang="en-US" sz="2400" dirty="0"/>
              <a:t>부팅 시 필요한 공간만큼만 메모리 초기화</a:t>
            </a:r>
            <a:endParaRPr lang="en-US" altLang="ko-KR" sz="2400" dirty="0"/>
          </a:p>
          <a:p>
            <a:r>
              <a:rPr lang="ko-KR" altLang="en-US" sz="2400" dirty="0"/>
              <a:t>부팅 시에 중요하지 않은 커널의 구성요소를 모듈화</a:t>
            </a:r>
            <a:endParaRPr lang="en-US" altLang="ko-KR" sz="2400" dirty="0"/>
          </a:p>
          <a:p>
            <a:r>
              <a:rPr lang="ko-KR" altLang="en-US" sz="2400" dirty="0"/>
              <a:t>해당 모듈들의 초기화를 지연시킴</a:t>
            </a:r>
          </a:p>
          <a:p>
            <a:r>
              <a:rPr lang="ko-KR" altLang="en-US" sz="2400" dirty="0"/>
              <a:t>모듈들을 동시에 초기화</a:t>
            </a:r>
            <a:endParaRPr lang="en-US" altLang="ko-KR" sz="2400" dirty="0"/>
          </a:p>
        </p:txBody>
      </p:sp>
      <p:sp>
        <p:nvSpPr>
          <p:cNvPr id="4" name="슬라이드 번호 개체 틀 3">
            <a:extLst>
              <a:ext uri="{FF2B5EF4-FFF2-40B4-BE49-F238E27FC236}">
                <a16:creationId xmlns:a16="http://schemas.microsoft.com/office/drawing/2014/main" id="{3F1A7EF8-D581-3394-1D78-5A53D066321B}"/>
              </a:ext>
            </a:extLst>
          </p:cNvPr>
          <p:cNvSpPr>
            <a:spLocks noGrp="1"/>
          </p:cNvSpPr>
          <p:nvPr>
            <p:ph type="sldNum" sz="quarter" idx="12"/>
          </p:nvPr>
        </p:nvSpPr>
        <p:spPr>
          <a:xfrm>
            <a:off x="6406478" y="5747389"/>
            <a:ext cx="2133600" cy="365125"/>
          </a:xfrm>
        </p:spPr>
        <p:txBody>
          <a:bodyPr/>
          <a:lstStyle/>
          <a:p>
            <a:fld id="{2ABFCFA3-7D24-4157-B23E-56D1E6B6960D}" type="slidenum">
              <a:rPr lang="ko-KR" altLang="en-US" smtClean="0"/>
              <a:pPr/>
              <a:t>18</a:t>
            </a:fld>
            <a:endParaRPr lang="ko-KR" altLang="en-US" dirty="0"/>
          </a:p>
        </p:txBody>
      </p:sp>
      <p:sp>
        <p:nvSpPr>
          <p:cNvPr id="67" name="슬라이드 번호 개체 틀 2">
            <a:extLst>
              <a:ext uri="{FF2B5EF4-FFF2-40B4-BE49-F238E27FC236}">
                <a16:creationId xmlns:a16="http://schemas.microsoft.com/office/drawing/2014/main" id="{63A2541B-36EC-9CFB-2B69-22A499B1FE13}"/>
              </a:ext>
            </a:extLst>
          </p:cNvPr>
          <p:cNvSpPr txBox="1">
            <a:spLocks/>
          </p:cNvSpPr>
          <p:nvPr/>
        </p:nvSpPr>
        <p:spPr>
          <a:xfrm>
            <a:off x="6558878" y="5899789"/>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2ABFCFA3-7D24-4157-B23E-56D1E6B6960D}" type="slidenum">
              <a:rPr lang="ko-KR" altLang="en-US" smtClean="0">
                <a:latin typeface="Calibri" pitchFamily="34" charset="0"/>
                <a:cs typeface="Times New Roman" pitchFamily="18" charset="0"/>
              </a:rPr>
              <a:pPr/>
              <a:t>18</a:t>
            </a:fld>
            <a:endParaRPr lang="ko-KR" altLang="en-US" dirty="0">
              <a:latin typeface="Calibri" pitchFamily="34" charset="0"/>
              <a:cs typeface="Times New Roman" pitchFamily="18" charset="0"/>
            </a:endParaRPr>
          </a:p>
        </p:txBody>
      </p:sp>
      <p:pic>
        <p:nvPicPr>
          <p:cNvPr id="89" name="그림 88">
            <a:extLst>
              <a:ext uri="{FF2B5EF4-FFF2-40B4-BE49-F238E27FC236}">
                <a16:creationId xmlns:a16="http://schemas.microsoft.com/office/drawing/2014/main" id="{B545490F-DAB6-897E-5540-701821D657EA}"/>
              </a:ext>
            </a:extLst>
          </p:cNvPr>
          <p:cNvPicPr>
            <a:picLocks noChangeAspect="1"/>
          </p:cNvPicPr>
          <p:nvPr/>
        </p:nvPicPr>
        <p:blipFill>
          <a:blip r:embed="rId3"/>
          <a:stretch>
            <a:fillRect/>
          </a:stretch>
        </p:blipFill>
        <p:spPr>
          <a:xfrm>
            <a:off x="3785049" y="4149080"/>
            <a:ext cx="5358951" cy="2708920"/>
          </a:xfrm>
          <a:prstGeom prst="rect">
            <a:avLst/>
          </a:prstGeom>
        </p:spPr>
      </p:pic>
      <p:sp>
        <p:nvSpPr>
          <p:cNvPr id="90" name="사각형: 둥근 모서리 89">
            <a:extLst>
              <a:ext uri="{FF2B5EF4-FFF2-40B4-BE49-F238E27FC236}">
                <a16:creationId xmlns:a16="http://schemas.microsoft.com/office/drawing/2014/main" id="{5A53E993-C8CB-59F2-D76C-87E5A649EAA7}"/>
              </a:ext>
            </a:extLst>
          </p:cNvPr>
          <p:cNvSpPr/>
          <p:nvPr/>
        </p:nvSpPr>
        <p:spPr>
          <a:xfrm>
            <a:off x="7668344" y="6165304"/>
            <a:ext cx="1368152" cy="44932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07056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D4F969-6918-0886-EAE9-6FF95358F48E}"/>
              </a:ext>
            </a:extLst>
          </p:cNvPr>
          <p:cNvSpPr>
            <a:spLocks noGrp="1"/>
          </p:cNvSpPr>
          <p:nvPr>
            <p:ph type="title"/>
          </p:nvPr>
        </p:nvSpPr>
        <p:spPr/>
        <p:txBody>
          <a:bodyPr/>
          <a:lstStyle/>
          <a:p>
            <a:r>
              <a:rPr lang="en-US" altLang="ko-KR" dirty="0"/>
              <a:t>RCU</a:t>
            </a:r>
            <a:r>
              <a:rPr lang="ko-KR" altLang="en-US" dirty="0"/>
              <a:t> </a:t>
            </a:r>
            <a:r>
              <a:rPr lang="en-US" altLang="ko-KR" dirty="0"/>
              <a:t>Booster</a:t>
            </a:r>
            <a:endParaRPr lang="ko-KR" altLang="en-US" dirty="0"/>
          </a:p>
        </p:txBody>
      </p:sp>
      <p:sp>
        <p:nvSpPr>
          <p:cNvPr id="3" name="내용 개체 틀 2">
            <a:extLst>
              <a:ext uri="{FF2B5EF4-FFF2-40B4-BE49-F238E27FC236}">
                <a16:creationId xmlns:a16="http://schemas.microsoft.com/office/drawing/2014/main" id="{6CAF7622-763B-B9DA-9F83-DA663AB6713E}"/>
              </a:ext>
            </a:extLst>
          </p:cNvPr>
          <p:cNvSpPr>
            <a:spLocks noGrp="1"/>
          </p:cNvSpPr>
          <p:nvPr>
            <p:ph idx="1"/>
          </p:nvPr>
        </p:nvSpPr>
        <p:spPr/>
        <p:txBody>
          <a:bodyPr>
            <a:normAutofit/>
          </a:bodyPr>
          <a:lstStyle/>
          <a:p>
            <a:r>
              <a:rPr lang="en-US" altLang="ko-KR" sz="2400" dirty="0"/>
              <a:t>RCU</a:t>
            </a:r>
            <a:r>
              <a:rPr lang="ko-KR" altLang="en-US" sz="2400" dirty="0"/>
              <a:t> 개선 </a:t>
            </a:r>
            <a:endParaRPr lang="en-US" altLang="ko-KR" sz="2400" dirty="0"/>
          </a:p>
          <a:p>
            <a:r>
              <a:rPr lang="ko-KR" altLang="en-US" sz="2400" dirty="0"/>
              <a:t>기존 </a:t>
            </a:r>
            <a:r>
              <a:rPr lang="en-US" altLang="ko-KR" sz="2400" dirty="0"/>
              <a:t>RCU</a:t>
            </a:r>
            <a:r>
              <a:rPr lang="ko-KR" altLang="en-US" sz="2400" dirty="0"/>
              <a:t>의 </a:t>
            </a:r>
            <a:r>
              <a:rPr lang="en-US" altLang="ko-KR" sz="2400" dirty="0"/>
              <a:t>Ticket Spin Lock </a:t>
            </a:r>
            <a:r>
              <a:rPr lang="ko-KR" altLang="en-US" sz="2400" dirty="0"/>
              <a:t>을 </a:t>
            </a:r>
            <a:r>
              <a:rPr lang="en-US" altLang="ko-KR" sz="2400" dirty="0"/>
              <a:t>Memory Barrier </a:t>
            </a:r>
            <a:r>
              <a:rPr lang="ko-KR" altLang="en-US" sz="2400" dirty="0"/>
              <a:t>및 </a:t>
            </a:r>
            <a:r>
              <a:rPr lang="en-US" altLang="ko-KR" sz="2400" dirty="0"/>
              <a:t>Mutexes</a:t>
            </a:r>
            <a:r>
              <a:rPr lang="ko-KR" altLang="en-US" sz="2400" dirty="0"/>
              <a:t>를 사용하여 </a:t>
            </a:r>
            <a:r>
              <a:rPr lang="en-US" altLang="ko-KR" sz="2400" dirty="0"/>
              <a:t>waiting </a:t>
            </a:r>
            <a:r>
              <a:rPr lang="ko-KR" altLang="en-US" sz="2400" dirty="0"/>
              <a:t>쓰레드를 </a:t>
            </a:r>
            <a:r>
              <a:rPr lang="en-US" altLang="ko-KR" sz="2400" dirty="0"/>
              <a:t>spin</a:t>
            </a:r>
            <a:r>
              <a:rPr lang="ko-KR" altLang="en-US" sz="2400" dirty="0"/>
              <a:t>하는 대신 </a:t>
            </a:r>
            <a:r>
              <a:rPr lang="en-US" altLang="ko-KR" sz="2400" dirty="0"/>
              <a:t>sleep </a:t>
            </a:r>
            <a:r>
              <a:rPr lang="ko-KR" altLang="en-US" sz="2400" dirty="0"/>
              <a:t>하게 만듦</a:t>
            </a:r>
            <a:endParaRPr lang="en-US" altLang="ko-KR" sz="2400" dirty="0"/>
          </a:p>
          <a:p>
            <a:r>
              <a:rPr lang="ko-KR" altLang="en-US" sz="2400" dirty="0"/>
              <a:t>다시 말해 다른 쓰레드를 위해 </a:t>
            </a:r>
            <a:r>
              <a:rPr lang="en-US" altLang="ko-KR" sz="2400" dirty="0"/>
              <a:t>CPU </a:t>
            </a:r>
            <a:r>
              <a:rPr lang="ko-KR" altLang="en-US" sz="2400" dirty="0"/>
              <a:t>를 </a:t>
            </a:r>
            <a:r>
              <a:rPr lang="en-US" altLang="ko-KR" sz="2400" dirty="0"/>
              <a:t>release</a:t>
            </a:r>
            <a:r>
              <a:rPr lang="ko-KR" altLang="en-US" sz="2400" dirty="0"/>
              <a:t>했다</a:t>
            </a:r>
            <a:r>
              <a:rPr lang="en-US" altLang="ko-KR" sz="2400" dirty="0"/>
              <a:t>.</a:t>
            </a:r>
          </a:p>
          <a:p>
            <a:endParaRPr lang="en-US" altLang="ko-KR" sz="2400" dirty="0"/>
          </a:p>
        </p:txBody>
      </p:sp>
      <p:sp>
        <p:nvSpPr>
          <p:cNvPr id="4" name="슬라이드 번호 개체 틀 3">
            <a:extLst>
              <a:ext uri="{FF2B5EF4-FFF2-40B4-BE49-F238E27FC236}">
                <a16:creationId xmlns:a16="http://schemas.microsoft.com/office/drawing/2014/main" id="{3F1A7EF8-D581-3394-1D78-5A53D066321B}"/>
              </a:ext>
            </a:extLst>
          </p:cNvPr>
          <p:cNvSpPr>
            <a:spLocks noGrp="1"/>
          </p:cNvSpPr>
          <p:nvPr>
            <p:ph type="sldNum" sz="quarter" idx="12"/>
          </p:nvPr>
        </p:nvSpPr>
        <p:spPr>
          <a:xfrm>
            <a:off x="6406478" y="5747389"/>
            <a:ext cx="2133600" cy="365125"/>
          </a:xfrm>
        </p:spPr>
        <p:txBody>
          <a:bodyPr/>
          <a:lstStyle/>
          <a:p>
            <a:fld id="{2ABFCFA3-7D24-4157-B23E-56D1E6B6960D}" type="slidenum">
              <a:rPr lang="ko-KR" altLang="en-US" smtClean="0"/>
              <a:pPr/>
              <a:t>19</a:t>
            </a:fld>
            <a:endParaRPr lang="ko-KR" altLang="en-US" dirty="0"/>
          </a:p>
        </p:txBody>
      </p:sp>
      <p:sp>
        <p:nvSpPr>
          <p:cNvPr id="67" name="슬라이드 번호 개체 틀 2">
            <a:extLst>
              <a:ext uri="{FF2B5EF4-FFF2-40B4-BE49-F238E27FC236}">
                <a16:creationId xmlns:a16="http://schemas.microsoft.com/office/drawing/2014/main" id="{63A2541B-36EC-9CFB-2B69-22A499B1FE13}"/>
              </a:ext>
            </a:extLst>
          </p:cNvPr>
          <p:cNvSpPr txBox="1">
            <a:spLocks/>
          </p:cNvSpPr>
          <p:nvPr/>
        </p:nvSpPr>
        <p:spPr>
          <a:xfrm>
            <a:off x="6558878" y="5899789"/>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2ABFCFA3-7D24-4157-B23E-56D1E6B6960D}" type="slidenum">
              <a:rPr lang="ko-KR" altLang="en-US" smtClean="0">
                <a:latin typeface="Calibri" pitchFamily="34" charset="0"/>
                <a:cs typeface="Times New Roman" pitchFamily="18" charset="0"/>
              </a:rPr>
              <a:pPr/>
              <a:t>19</a:t>
            </a:fld>
            <a:endParaRPr lang="ko-KR" altLang="en-US" dirty="0">
              <a:latin typeface="Calibri" pitchFamily="34" charset="0"/>
              <a:cs typeface="Times New Roman" pitchFamily="18" charset="0"/>
            </a:endParaRPr>
          </a:p>
        </p:txBody>
      </p:sp>
      <p:pic>
        <p:nvPicPr>
          <p:cNvPr id="89" name="그림 88">
            <a:extLst>
              <a:ext uri="{FF2B5EF4-FFF2-40B4-BE49-F238E27FC236}">
                <a16:creationId xmlns:a16="http://schemas.microsoft.com/office/drawing/2014/main" id="{B545490F-DAB6-897E-5540-701821D657EA}"/>
              </a:ext>
            </a:extLst>
          </p:cNvPr>
          <p:cNvPicPr>
            <a:picLocks noChangeAspect="1"/>
          </p:cNvPicPr>
          <p:nvPr/>
        </p:nvPicPr>
        <p:blipFill>
          <a:blip r:embed="rId3"/>
          <a:stretch>
            <a:fillRect/>
          </a:stretch>
        </p:blipFill>
        <p:spPr>
          <a:xfrm>
            <a:off x="3785049" y="4149080"/>
            <a:ext cx="5358951" cy="2708920"/>
          </a:xfrm>
          <a:prstGeom prst="rect">
            <a:avLst/>
          </a:prstGeom>
        </p:spPr>
      </p:pic>
      <p:sp>
        <p:nvSpPr>
          <p:cNvPr id="90" name="사각형: 둥근 모서리 89">
            <a:extLst>
              <a:ext uri="{FF2B5EF4-FFF2-40B4-BE49-F238E27FC236}">
                <a16:creationId xmlns:a16="http://schemas.microsoft.com/office/drawing/2014/main" id="{5A53E993-C8CB-59F2-D76C-87E5A649EAA7}"/>
              </a:ext>
            </a:extLst>
          </p:cNvPr>
          <p:cNvSpPr/>
          <p:nvPr/>
        </p:nvSpPr>
        <p:spPr>
          <a:xfrm>
            <a:off x="5798602" y="6165304"/>
            <a:ext cx="1725726" cy="44932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63949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8ADBA21E-3B3B-E8AC-EDB1-922662124EB4}"/>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79512" y="1268760"/>
            <a:ext cx="8640960" cy="5262979"/>
          </a:xfrm>
          <a:prstGeom prst="rect">
            <a:avLst/>
          </a:prstGeom>
          <a:noFill/>
        </p:spPr>
        <p:txBody>
          <a:bodyPr wrap="square" rtlCol="0">
            <a:spAutoFit/>
          </a:bodyPr>
          <a:lstStyle/>
          <a:p>
            <a:pPr marL="285750" indent="-285750" algn="just" latinLnBrk="0">
              <a:buFont typeface="Arial" pitchFamily="34" charset="0"/>
              <a:buChar char="•"/>
            </a:pPr>
            <a:r>
              <a:rPr lang="en-US" altLang="ko-KR" sz="2400" dirty="0">
                <a:latin typeface="Calibri" pitchFamily="34" charset="0"/>
                <a:cs typeface="Times New Roman" pitchFamily="18" charset="0"/>
              </a:rPr>
              <a:t>Consumers desire shorter response time to user input for consumer electronics</a:t>
            </a:r>
          </a:p>
          <a:p>
            <a:pPr marL="285750" indent="-285750" algn="just" latinLnBrk="0">
              <a:buFont typeface="Arial" pitchFamily="34" charset="0"/>
              <a:buChar char="•"/>
            </a:pPr>
            <a:endParaRPr lang="en-US" altLang="ko-KR" sz="2400" dirty="0">
              <a:latin typeface="Calibri" pitchFamily="34" charset="0"/>
              <a:cs typeface="Times New Roman" pitchFamily="18" charset="0"/>
            </a:endParaRPr>
          </a:p>
          <a:p>
            <a:pPr marL="342900" indent="-342900" algn="just" latinLnBrk="0">
              <a:buFont typeface="Arial" pitchFamily="34" charset="0"/>
              <a:buChar char="•"/>
            </a:pPr>
            <a:r>
              <a:rPr lang="en-US" altLang="ko-KR" sz="2400" dirty="0">
                <a:latin typeface="Calibri" pitchFamily="34" charset="0"/>
                <a:cs typeface="Times New Roman" pitchFamily="18" charset="0"/>
              </a:rPr>
              <a:t>Today, many seconds are required with modern smart TVs. Degeneration is usually incurred by increased number and complexity of software</a:t>
            </a:r>
          </a:p>
          <a:p>
            <a:pPr algn="just" latinLnBrk="0"/>
            <a:endParaRPr lang="en-US" altLang="ko-KR" sz="2400" dirty="0">
              <a:latin typeface="Calibri" pitchFamily="34" charset="0"/>
              <a:cs typeface="Times New Roman" pitchFamily="18" charset="0"/>
            </a:endParaRPr>
          </a:p>
          <a:p>
            <a:pPr marL="342900" indent="-342900" algn="just" latinLnBrk="0">
              <a:buFont typeface="Arial" pitchFamily="34" charset="0"/>
              <a:buChar char="•"/>
            </a:pPr>
            <a:r>
              <a:rPr lang="en-US" altLang="ko-KR" sz="2400" dirty="0">
                <a:latin typeface="Calibri" pitchFamily="34" charset="0"/>
                <a:cs typeface="Times New Roman" pitchFamily="18" charset="0"/>
              </a:rPr>
              <a:t>To reduce booting time of consumer electronics, developers have used various approaches, including hibernation and suspend-to-RAM</a:t>
            </a:r>
          </a:p>
          <a:p>
            <a:pPr marL="342900" indent="-342900" algn="just" latinLnBrk="0">
              <a:buFont typeface="Arial" pitchFamily="34" charset="0"/>
              <a:buChar char="•"/>
            </a:pPr>
            <a:endParaRPr lang="en-US" altLang="ko-KR" sz="2400" dirty="0">
              <a:latin typeface="Calibri" pitchFamily="34" charset="0"/>
              <a:cs typeface="Times New Roman" pitchFamily="18" charset="0"/>
            </a:endParaRPr>
          </a:p>
          <a:p>
            <a:pPr marL="342900" indent="-342900" algn="just" latinLnBrk="0">
              <a:buFont typeface="Arial" pitchFamily="34" charset="0"/>
              <a:buChar char="•"/>
            </a:pPr>
            <a:r>
              <a:rPr lang="en-US" altLang="ko-KR" sz="2400" dirty="0">
                <a:latin typeface="Calibri" pitchFamily="34" charset="0"/>
                <a:cs typeface="Times New Roman" pitchFamily="18" charset="0"/>
              </a:rPr>
              <a:t>With continuous power supply, device may use suspend-to-RAM, which stores all hardware states into RAM and keeps RAM powered </a:t>
            </a:r>
            <a:endParaRPr lang="ko-KR" altLang="en-US" sz="2400" dirty="0">
              <a:latin typeface="Calibri" pitchFamily="34" charset="0"/>
              <a:cs typeface="Times New Roman" pitchFamily="18" charset="0"/>
            </a:endParaRPr>
          </a:p>
        </p:txBody>
      </p:sp>
      <p:sp>
        <p:nvSpPr>
          <p:cNvPr id="7" name="제목 1"/>
          <p:cNvSpPr>
            <a:spLocks noGrp="1"/>
          </p:cNvSpPr>
          <p:nvPr>
            <p:ph type="title"/>
          </p:nvPr>
        </p:nvSpPr>
        <p:spPr>
          <a:xfrm>
            <a:off x="0" y="0"/>
            <a:ext cx="9144000" cy="1124744"/>
          </a:xfrm>
        </p:spPr>
        <p:txBody>
          <a:bodyPr>
            <a:noAutofit/>
          </a:bodyPr>
          <a:lstStyle/>
          <a:p>
            <a:r>
              <a:rPr lang="en-US" altLang="ko-KR" sz="4000" b="1" dirty="0">
                <a:latin typeface="Calibri" pitchFamily="34" charset="0"/>
                <a:cs typeface="Times New Roman" pitchFamily="18" charset="0"/>
              </a:rPr>
              <a:t>Fast Booting is Critical Requirement</a:t>
            </a:r>
          </a:p>
        </p:txBody>
      </p:sp>
      <p:sp>
        <p:nvSpPr>
          <p:cNvPr id="4" name="슬라이드 번호 개체 틀 2"/>
          <p:cNvSpPr>
            <a:spLocks noGrp="1"/>
          </p:cNvSpPr>
          <p:nvPr>
            <p:ph type="sldNum" sz="quarter" idx="12"/>
          </p:nvPr>
        </p:nvSpPr>
        <p:spPr>
          <a:xfrm>
            <a:off x="6553200" y="6356350"/>
            <a:ext cx="2133600" cy="365125"/>
          </a:xfrm>
        </p:spPr>
        <p:txBody>
          <a:bodyPr/>
          <a:lstStyle/>
          <a:p>
            <a:fld id="{2ABFCFA3-7D24-4157-B23E-56D1E6B6960D}" type="slidenum">
              <a:rPr lang="ko-KR" altLang="en-US" smtClean="0">
                <a:latin typeface="Calibri" pitchFamily="34" charset="0"/>
                <a:cs typeface="Times New Roman" pitchFamily="18" charset="0"/>
              </a:rPr>
              <a:pPr/>
              <a:t>2</a:t>
            </a:fld>
            <a:endParaRPr lang="ko-KR" altLang="en-US" dirty="0">
              <a:latin typeface="Calibri" pitchFamily="34" charset="0"/>
              <a:cs typeface="Times New Roman" pitchFamily="18" charset="0"/>
            </a:endParaRPr>
          </a:p>
        </p:txBody>
      </p:sp>
    </p:spTree>
    <p:extLst>
      <p:ext uri="{BB962C8B-B14F-4D97-AF65-F5344CB8AC3E}">
        <p14:creationId xmlns:p14="http://schemas.microsoft.com/office/powerpoint/2010/main" val="237360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 calcmode="lin" valueType="num">
                                      <p:cBhvr additive="base">
                                        <p:cTn id="2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426827D-EDEB-DEA1-2C10-E206B84C0873}"/>
              </a:ext>
            </a:extLst>
          </p:cNvPr>
          <p:cNvSpPr>
            <a:spLocks noGrp="1"/>
          </p:cNvSpPr>
          <p:nvPr>
            <p:ph type="title"/>
          </p:nvPr>
        </p:nvSpPr>
        <p:spPr/>
        <p:txBody>
          <a:bodyPr/>
          <a:lstStyle/>
          <a:p>
            <a:r>
              <a:rPr lang="en-US" altLang="ko-KR" dirty="0"/>
              <a:t>RCU</a:t>
            </a:r>
            <a:endParaRPr lang="ko-KR" altLang="en-US" dirty="0"/>
          </a:p>
        </p:txBody>
      </p:sp>
      <p:sp>
        <p:nvSpPr>
          <p:cNvPr id="3" name="내용 개체 틀 2">
            <a:extLst>
              <a:ext uri="{FF2B5EF4-FFF2-40B4-BE49-F238E27FC236}">
                <a16:creationId xmlns:a16="http://schemas.microsoft.com/office/drawing/2014/main" id="{E2979701-119F-9C9F-8174-E0BB798AEB4F}"/>
              </a:ext>
            </a:extLst>
          </p:cNvPr>
          <p:cNvSpPr>
            <a:spLocks noGrp="1"/>
          </p:cNvSpPr>
          <p:nvPr>
            <p:ph idx="1"/>
          </p:nvPr>
        </p:nvSpPr>
        <p:spPr/>
        <p:txBody>
          <a:bodyPr>
            <a:normAutofit/>
          </a:bodyPr>
          <a:lstStyle/>
          <a:p>
            <a:pPr>
              <a:lnSpc>
                <a:spcPct val="150000"/>
              </a:lnSpc>
              <a:spcBef>
                <a:spcPts val="0"/>
              </a:spcBef>
            </a:pPr>
            <a:r>
              <a:rPr lang="en-US" altLang="ko-KR" sz="2400" dirty="0"/>
              <a:t>RCU : Read-copy-update</a:t>
            </a:r>
          </a:p>
          <a:p>
            <a:pPr>
              <a:lnSpc>
                <a:spcPct val="150000"/>
              </a:lnSpc>
              <a:spcBef>
                <a:spcPts val="0"/>
              </a:spcBef>
            </a:pPr>
            <a:r>
              <a:rPr lang="ko-KR" altLang="en-US" sz="2400" dirty="0"/>
              <a:t>기존의 객체를 변경하는 대신 새로운 불변 객체를 만들어 쓰레드의 안전성을 확보하는 것</a:t>
            </a:r>
            <a:endParaRPr lang="en-US" altLang="ko-KR" sz="2400" dirty="0"/>
          </a:p>
          <a:p>
            <a:pPr>
              <a:lnSpc>
                <a:spcPct val="150000"/>
              </a:lnSpc>
              <a:spcBef>
                <a:spcPts val="0"/>
              </a:spcBef>
            </a:pPr>
            <a:r>
              <a:rPr lang="ko-KR" altLang="en-US" sz="2400" dirty="0"/>
              <a:t> </a:t>
            </a:r>
            <a:r>
              <a:rPr lang="en-US" altLang="ko-KR" sz="2400" dirty="0"/>
              <a:t>RCU</a:t>
            </a:r>
            <a:r>
              <a:rPr lang="ko-KR" altLang="en-US" sz="2400" dirty="0"/>
              <a:t>로 보호되는 객체를 변경하려는 경우</a:t>
            </a:r>
            <a:r>
              <a:rPr lang="en-US" altLang="ko-KR" sz="2400" dirty="0"/>
              <a:t>, </a:t>
            </a:r>
            <a:r>
              <a:rPr lang="ko-KR" altLang="en-US" sz="2400" dirty="0"/>
              <a:t>객체를 직접 변경하는 대신 새로 할당한 메모리 영역에 객체를 복사한 뒤 새로 만든 객체를 변경</a:t>
            </a:r>
            <a:endParaRPr lang="en-US" altLang="ko-KR" sz="2400" dirty="0"/>
          </a:p>
          <a:p>
            <a:pPr>
              <a:lnSpc>
                <a:spcPct val="150000"/>
              </a:lnSpc>
              <a:spcBef>
                <a:spcPts val="0"/>
              </a:spcBef>
            </a:pPr>
            <a:r>
              <a:rPr lang="ko-KR" altLang="en-US" sz="2400" dirty="0"/>
              <a:t>읽기 오버헤드 거의 없음</a:t>
            </a:r>
            <a:endParaRPr lang="en-US" altLang="ko-KR" sz="2400" dirty="0"/>
          </a:p>
          <a:p>
            <a:pPr>
              <a:lnSpc>
                <a:spcPct val="150000"/>
              </a:lnSpc>
              <a:spcBef>
                <a:spcPts val="0"/>
              </a:spcBef>
            </a:pPr>
            <a:endParaRPr lang="ko-KR" altLang="en-US" sz="2400" dirty="0"/>
          </a:p>
        </p:txBody>
      </p:sp>
      <p:sp>
        <p:nvSpPr>
          <p:cNvPr id="4" name="슬라이드 번호 개체 틀 3">
            <a:extLst>
              <a:ext uri="{FF2B5EF4-FFF2-40B4-BE49-F238E27FC236}">
                <a16:creationId xmlns:a16="http://schemas.microsoft.com/office/drawing/2014/main" id="{D3E8239B-C8EA-BFDF-DF56-5135DBBF201D}"/>
              </a:ext>
            </a:extLst>
          </p:cNvPr>
          <p:cNvSpPr>
            <a:spLocks noGrp="1"/>
          </p:cNvSpPr>
          <p:nvPr>
            <p:ph type="sldNum" sz="quarter" idx="12"/>
          </p:nvPr>
        </p:nvSpPr>
        <p:spPr/>
        <p:txBody>
          <a:bodyPr/>
          <a:lstStyle/>
          <a:p>
            <a:fld id="{2ABFCFA3-7D24-4157-B23E-56D1E6B6960D}" type="slidenum">
              <a:rPr lang="ko-KR" altLang="en-US" smtClean="0"/>
              <a:pPr/>
              <a:t>20</a:t>
            </a:fld>
            <a:endParaRPr lang="ko-KR" altLang="en-US" dirty="0"/>
          </a:p>
        </p:txBody>
      </p:sp>
    </p:spTree>
    <p:extLst>
      <p:ext uri="{BB962C8B-B14F-4D97-AF65-F5344CB8AC3E}">
        <p14:creationId xmlns:p14="http://schemas.microsoft.com/office/powerpoint/2010/main" val="2424628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0E484DC1-FB71-BAAF-C04B-7FDD5D9EF42B}"/>
              </a:ext>
            </a:extLst>
          </p:cNvPr>
          <p:cNvSpPr>
            <a:spLocks noGrp="1"/>
          </p:cNvSpPr>
          <p:nvPr>
            <p:ph type="sldNum" sz="quarter" idx="12"/>
          </p:nvPr>
        </p:nvSpPr>
        <p:spPr/>
        <p:txBody>
          <a:bodyPr/>
          <a:lstStyle/>
          <a:p>
            <a:fld id="{2ABFCFA3-7D24-4157-B23E-56D1E6B6960D}" type="slidenum">
              <a:rPr lang="ko-KR" altLang="en-US" smtClean="0"/>
              <a:pPr/>
              <a:t>21</a:t>
            </a:fld>
            <a:endParaRPr lang="ko-KR" altLang="en-US" dirty="0"/>
          </a:p>
        </p:txBody>
      </p:sp>
      <p:pic>
        <p:nvPicPr>
          <p:cNvPr id="6" name="그림 5">
            <a:extLst>
              <a:ext uri="{FF2B5EF4-FFF2-40B4-BE49-F238E27FC236}">
                <a16:creationId xmlns:a16="http://schemas.microsoft.com/office/drawing/2014/main" id="{B48785C9-8A23-E861-FE20-AE445B16B4FE}"/>
              </a:ext>
            </a:extLst>
          </p:cNvPr>
          <p:cNvPicPr>
            <a:picLocks noChangeAspect="1"/>
          </p:cNvPicPr>
          <p:nvPr/>
        </p:nvPicPr>
        <p:blipFill>
          <a:blip r:embed="rId3"/>
          <a:stretch>
            <a:fillRect/>
          </a:stretch>
        </p:blipFill>
        <p:spPr>
          <a:xfrm>
            <a:off x="4283968" y="1758815"/>
            <a:ext cx="4715533" cy="4534533"/>
          </a:xfrm>
          <a:prstGeom prst="rect">
            <a:avLst/>
          </a:prstGeom>
        </p:spPr>
      </p:pic>
      <p:pic>
        <p:nvPicPr>
          <p:cNvPr id="8" name="그림 7">
            <a:extLst>
              <a:ext uri="{FF2B5EF4-FFF2-40B4-BE49-F238E27FC236}">
                <a16:creationId xmlns:a16="http://schemas.microsoft.com/office/drawing/2014/main" id="{58C8D508-BD71-69BD-D8B4-AEFEF810E548}"/>
              </a:ext>
            </a:extLst>
          </p:cNvPr>
          <p:cNvPicPr>
            <a:picLocks noChangeAspect="1"/>
          </p:cNvPicPr>
          <p:nvPr/>
        </p:nvPicPr>
        <p:blipFill>
          <a:blip r:embed="rId4"/>
          <a:stretch>
            <a:fillRect/>
          </a:stretch>
        </p:blipFill>
        <p:spPr>
          <a:xfrm>
            <a:off x="231984" y="1958869"/>
            <a:ext cx="4324954" cy="4134427"/>
          </a:xfrm>
          <a:prstGeom prst="rect">
            <a:avLst/>
          </a:prstGeom>
        </p:spPr>
      </p:pic>
      <p:sp>
        <p:nvSpPr>
          <p:cNvPr id="9" name="제목 1">
            <a:extLst>
              <a:ext uri="{FF2B5EF4-FFF2-40B4-BE49-F238E27FC236}">
                <a16:creationId xmlns:a16="http://schemas.microsoft.com/office/drawing/2014/main" id="{FD1192B8-8BA5-1986-D3BD-125938C42FC8}"/>
              </a:ext>
            </a:extLst>
          </p:cNvPr>
          <p:cNvSpPr>
            <a:spLocks noGrp="1"/>
          </p:cNvSpPr>
          <p:nvPr>
            <p:ph type="title"/>
          </p:nvPr>
        </p:nvSpPr>
        <p:spPr>
          <a:xfrm>
            <a:off x="-158595" y="923110"/>
            <a:ext cx="4715533" cy="1143000"/>
          </a:xfrm>
        </p:spPr>
        <p:txBody>
          <a:bodyPr/>
          <a:lstStyle/>
          <a:p>
            <a:r>
              <a:rPr lang="ko-KR" altLang="en-US" dirty="0"/>
              <a:t>기존 </a:t>
            </a:r>
            <a:r>
              <a:rPr lang="en-US" altLang="ko-KR" dirty="0"/>
              <a:t>RCU</a:t>
            </a:r>
            <a:endParaRPr lang="ko-KR" altLang="en-US" dirty="0"/>
          </a:p>
        </p:txBody>
      </p:sp>
      <p:sp>
        <p:nvSpPr>
          <p:cNvPr id="10" name="제목 1">
            <a:extLst>
              <a:ext uri="{FF2B5EF4-FFF2-40B4-BE49-F238E27FC236}">
                <a16:creationId xmlns:a16="http://schemas.microsoft.com/office/drawing/2014/main" id="{6DF65B1F-D38D-7849-7E09-AA9DD6DCD8EA}"/>
              </a:ext>
            </a:extLst>
          </p:cNvPr>
          <p:cNvSpPr txBox="1">
            <a:spLocks/>
          </p:cNvSpPr>
          <p:nvPr/>
        </p:nvSpPr>
        <p:spPr>
          <a:xfrm>
            <a:off x="4420453" y="830296"/>
            <a:ext cx="4715533" cy="1143000"/>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dirty="0"/>
              <a:t>Boosted RCU</a:t>
            </a:r>
            <a:endParaRPr lang="ko-KR" altLang="en-US" dirty="0"/>
          </a:p>
        </p:txBody>
      </p:sp>
    </p:spTree>
    <p:extLst>
      <p:ext uri="{BB962C8B-B14F-4D97-AF65-F5344CB8AC3E}">
        <p14:creationId xmlns:p14="http://schemas.microsoft.com/office/powerpoint/2010/main" val="992165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D4F969-6918-0886-EAE9-6FF95358F48E}"/>
              </a:ext>
            </a:extLst>
          </p:cNvPr>
          <p:cNvSpPr>
            <a:spLocks noGrp="1"/>
          </p:cNvSpPr>
          <p:nvPr>
            <p:ph type="title"/>
          </p:nvPr>
        </p:nvSpPr>
        <p:spPr/>
        <p:txBody>
          <a:bodyPr>
            <a:normAutofit fontScale="90000"/>
          </a:bodyPr>
          <a:lstStyle/>
          <a:p>
            <a:r>
              <a:rPr lang="en-US" altLang="ko-KR" dirty="0"/>
              <a:t>On-demand </a:t>
            </a:r>
            <a:r>
              <a:rPr lang="en-US" altLang="ko-KR" dirty="0" err="1"/>
              <a:t>Modularizer</a:t>
            </a:r>
            <a:r>
              <a:rPr lang="en-US" altLang="ko-KR" dirty="0"/>
              <a:t> Control</a:t>
            </a:r>
            <a:endParaRPr lang="ko-KR" altLang="en-US" dirty="0"/>
          </a:p>
        </p:txBody>
      </p:sp>
      <p:sp>
        <p:nvSpPr>
          <p:cNvPr id="3" name="내용 개체 틀 2">
            <a:extLst>
              <a:ext uri="{FF2B5EF4-FFF2-40B4-BE49-F238E27FC236}">
                <a16:creationId xmlns:a16="http://schemas.microsoft.com/office/drawing/2014/main" id="{6CAF7622-763B-B9DA-9F83-DA663AB6713E}"/>
              </a:ext>
            </a:extLst>
          </p:cNvPr>
          <p:cNvSpPr>
            <a:spLocks noGrp="1"/>
          </p:cNvSpPr>
          <p:nvPr>
            <p:ph idx="1"/>
          </p:nvPr>
        </p:nvSpPr>
        <p:spPr/>
        <p:txBody>
          <a:bodyPr>
            <a:normAutofit/>
          </a:bodyPr>
          <a:lstStyle/>
          <a:p>
            <a:r>
              <a:rPr lang="en-US" altLang="ko-KR" sz="2400" dirty="0"/>
              <a:t>On-demand </a:t>
            </a:r>
            <a:r>
              <a:rPr lang="en-US" altLang="ko-KR" sz="2400" dirty="0" err="1"/>
              <a:t>Modularizer</a:t>
            </a:r>
            <a:r>
              <a:rPr lang="en-US" altLang="ko-KR" sz="2400" dirty="0"/>
              <a:t> </a:t>
            </a:r>
            <a:r>
              <a:rPr lang="ko-KR" altLang="en-US" sz="2400" dirty="0"/>
              <a:t>가 지연시킨 작업이 어플리케이션 혹은 </a:t>
            </a:r>
            <a:r>
              <a:rPr lang="en-US" altLang="ko-KR" sz="2400" dirty="0"/>
              <a:t>OS </a:t>
            </a:r>
            <a:r>
              <a:rPr lang="ko-KR" altLang="en-US" sz="2400" dirty="0"/>
              <a:t>서비스에서 필요할 경우</a:t>
            </a:r>
            <a:r>
              <a:rPr lang="en-US" altLang="ko-KR" sz="2400" dirty="0"/>
              <a:t>,</a:t>
            </a:r>
            <a:r>
              <a:rPr lang="ko-KR" altLang="en-US" sz="2400" dirty="0"/>
              <a:t> 실행시키는 역할</a:t>
            </a:r>
            <a:endParaRPr lang="en-US" altLang="ko-KR" sz="2400" dirty="0"/>
          </a:p>
        </p:txBody>
      </p:sp>
      <p:sp>
        <p:nvSpPr>
          <p:cNvPr id="4" name="슬라이드 번호 개체 틀 3">
            <a:extLst>
              <a:ext uri="{FF2B5EF4-FFF2-40B4-BE49-F238E27FC236}">
                <a16:creationId xmlns:a16="http://schemas.microsoft.com/office/drawing/2014/main" id="{3F1A7EF8-D581-3394-1D78-5A53D066321B}"/>
              </a:ext>
            </a:extLst>
          </p:cNvPr>
          <p:cNvSpPr>
            <a:spLocks noGrp="1"/>
          </p:cNvSpPr>
          <p:nvPr>
            <p:ph type="sldNum" sz="quarter" idx="12"/>
          </p:nvPr>
        </p:nvSpPr>
        <p:spPr>
          <a:xfrm>
            <a:off x="6406478" y="5747389"/>
            <a:ext cx="2133600" cy="365125"/>
          </a:xfrm>
        </p:spPr>
        <p:txBody>
          <a:bodyPr/>
          <a:lstStyle/>
          <a:p>
            <a:fld id="{2ABFCFA3-7D24-4157-B23E-56D1E6B6960D}" type="slidenum">
              <a:rPr lang="ko-KR" altLang="en-US" smtClean="0"/>
              <a:pPr/>
              <a:t>22</a:t>
            </a:fld>
            <a:endParaRPr lang="ko-KR" altLang="en-US" dirty="0"/>
          </a:p>
        </p:txBody>
      </p:sp>
      <p:sp>
        <p:nvSpPr>
          <p:cNvPr id="67" name="슬라이드 번호 개체 틀 2">
            <a:extLst>
              <a:ext uri="{FF2B5EF4-FFF2-40B4-BE49-F238E27FC236}">
                <a16:creationId xmlns:a16="http://schemas.microsoft.com/office/drawing/2014/main" id="{63A2541B-36EC-9CFB-2B69-22A499B1FE13}"/>
              </a:ext>
            </a:extLst>
          </p:cNvPr>
          <p:cNvSpPr txBox="1">
            <a:spLocks/>
          </p:cNvSpPr>
          <p:nvPr/>
        </p:nvSpPr>
        <p:spPr>
          <a:xfrm>
            <a:off x="6558878" y="5899789"/>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2ABFCFA3-7D24-4157-B23E-56D1E6B6960D}" type="slidenum">
              <a:rPr lang="ko-KR" altLang="en-US" smtClean="0">
                <a:latin typeface="Calibri" pitchFamily="34" charset="0"/>
                <a:cs typeface="Times New Roman" pitchFamily="18" charset="0"/>
              </a:rPr>
              <a:pPr/>
              <a:t>22</a:t>
            </a:fld>
            <a:endParaRPr lang="ko-KR" altLang="en-US" dirty="0">
              <a:latin typeface="Calibri" pitchFamily="34" charset="0"/>
              <a:cs typeface="Times New Roman" pitchFamily="18" charset="0"/>
            </a:endParaRPr>
          </a:p>
        </p:txBody>
      </p:sp>
      <p:pic>
        <p:nvPicPr>
          <p:cNvPr id="89" name="그림 88">
            <a:extLst>
              <a:ext uri="{FF2B5EF4-FFF2-40B4-BE49-F238E27FC236}">
                <a16:creationId xmlns:a16="http://schemas.microsoft.com/office/drawing/2014/main" id="{B545490F-DAB6-897E-5540-701821D657EA}"/>
              </a:ext>
            </a:extLst>
          </p:cNvPr>
          <p:cNvPicPr>
            <a:picLocks noChangeAspect="1"/>
          </p:cNvPicPr>
          <p:nvPr/>
        </p:nvPicPr>
        <p:blipFill>
          <a:blip r:embed="rId3"/>
          <a:stretch>
            <a:fillRect/>
          </a:stretch>
        </p:blipFill>
        <p:spPr>
          <a:xfrm>
            <a:off x="3785049" y="4149080"/>
            <a:ext cx="5358951" cy="2708920"/>
          </a:xfrm>
          <a:prstGeom prst="rect">
            <a:avLst/>
          </a:prstGeom>
        </p:spPr>
      </p:pic>
      <p:sp>
        <p:nvSpPr>
          <p:cNvPr id="90" name="사각형: 둥근 모서리 89">
            <a:extLst>
              <a:ext uri="{FF2B5EF4-FFF2-40B4-BE49-F238E27FC236}">
                <a16:creationId xmlns:a16="http://schemas.microsoft.com/office/drawing/2014/main" id="{5A53E993-C8CB-59F2-D76C-87E5A649EAA7}"/>
              </a:ext>
            </a:extLst>
          </p:cNvPr>
          <p:cNvSpPr/>
          <p:nvPr/>
        </p:nvSpPr>
        <p:spPr>
          <a:xfrm>
            <a:off x="7668344" y="5301208"/>
            <a:ext cx="1325486" cy="44932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21014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D4F969-6918-0886-EAE9-6FF95358F48E}"/>
              </a:ext>
            </a:extLst>
          </p:cNvPr>
          <p:cNvSpPr>
            <a:spLocks noGrp="1"/>
          </p:cNvSpPr>
          <p:nvPr>
            <p:ph type="title"/>
          </p:nvPr>
        </p:nvSpPr>
        <p:spPr/>
        <p:txBody>
          <a:bodyPr/>
          <a:lstStyle/>
          <a:p>
            <a:r>
              <a:rPr lang="en-US" altLang="ko-KR" dirty="0"/>
              <a:t>RCU</a:t>
            </a:r>
            <a:r>
              <a:rPr lang="ko-KR" altLang="en-US" dirty="0"/>
              <a:t> </a:t>
            </a:r>
            <a:r>
              <a:rPr lang="en-US" altLang="ko-KR" dirty="0"/>
              <a:t>Booster Control</a:t>
            </a:r>
            <a:endParaRPr lang="ko-KR" altLang="en-US" dirty="0"/>
          </a:p>
        </p:txBody>
      </p:sp>
      <p:sp>
        <p:nvSpPr>
          <p:cNvPr id="3" name="내용 개체 틀 2">
            <a:extLst>
              <a:ext uri="{FF2B5EF4-FFF2-40B4-BE49-F238E27FC236}">
                <a16:creationId xmlns:a16="http://schemas.microsoft.com/office/drawing/2014/main" id="{6CAF7622-763B-B9DA-9F83-DA663AB6713E}"/>
              </a:ext>
            </a:extLst>
          </p:cNvPr>
          <p:cNvSpPr>
            <a:spLocks noGrp="1"/>
          </p:cNvSpPr>
          <p:nvPr>
            <p:ph idx="1"/>
          </p:nvPr>
        </p:nvSpPr>
        <p:spPr/>
        <p:txBody>
          <a:bodyPr>
            <a:normAutofit/>
          </a:bodyPr>
          <a:lstStyle/>
          <a:p>
            <a:r>
              <a:rPr lang="en-US" altLang="ko-KR" sz="2400" dirty="0"/>
              <a:t>RCU Booster</a:t>
            </a:r>
            <a:r>
              <a:rPr lang="ko-KR" altLang="en-US" sz="2400" dirty="0"/>
              <a:t>를 유저 공간 </a:t>
            </a:r>
            <a:r>
              <a:rPr lang="en-US" altLang="ko-KR" sz="2400" dirty="0"/>
              <a:t>agent</a:t>
            </a:r>
            <a:r>
              <a:rPr lang="ko-KR" altLang="en-US" sz="2400" dirty="0"/>
              <a:t>로써 활성화 및 비활성화함 </a:t>
            </a:r>
            <a:endParaRPr lang="en-US" altLang="ko-KR" sz="2400" dirty="0"/>
          </a:p>
          <a:p>
            <a:pPr lvl="1"/>
            <a:r>
              <a:rPr lang="ko-KR" altLang="en-US" sz="2000" dirty="0"/>
              <a:t>비활성화 조건은 관리자가 결정 가능</a:t>
            </a:r>
            <a:r>
              <a:rPr lang="en-US" altLang="ko-KR" sz="2000" dirty="0"/>
              <a:t>(CPU </a:t>
            </a:r>
            <a:r>
              <a:rPr lang="ko-KR" altLang="en-US" sz="2000" dirty="0"/>
              <a:t>사용률 등을 고려하여</a:t>
            </a:r>
            <a:r>
              <a:rPr lang="en-US" altLang="ko-KR" sz="2000" dirty="0"/>
              <a:t>)</a:t>
            </a:r>
            <a:r>
              <a:rPr lang="ko-KR" altLang="en-US" sz="2000" dirty="0"/>
              <a:t> </a:t>
            </a:r>
            <a:endParaRPr lang="en-US" altLang="ko-KR" sz="2000" dirty="0"/>
          </a:p>
          <a:p>
            <a:r>
              <a:rPr lang="ko-KR" altLang="en-US" sz="2400" dirty="0"/>
              <a:t>보통 </a:t>
            </a:r>
            <a:r>
              <a:rPr lang="en-US" altLang="ko-KR" sz="2400" dirty="0"/>
              <a:t>Boot-up Engine</a:t>
            </a:r>
            <a:r>
              <a:rPr lang="ko-KR" altLang="en-US" sz="2400" dirty="0"/>
              <a:t>이 실행되자마자 </a:t>
            </a:r>
            <a:r>
              <a:rPr lang="en-US" altLang="ko-KR" sz="2400" dirty="0"/>
              <a:t>RCU Booster </a:t>
            </a:r>
            <a:r>
              <a:rPr lang="ko-KR" altLang="en-US" sz="2400" dirty="0"/>
              <a:t>실행</a:t>
            </a:r>
            <a:r>
              <a:rPr lang="en-US" altLang="ko-KR" sz="2400" dirty="0"/>
              <a:t>, </a:t>
            </a:r>
            <a:r>
              <a:rPr lang="ko-KR" altLang="en-US" sz="2400" dirty="0"/>
              <a:t>부팅이 완료되면 </a:t>
            </a:r>
            <a:r>
              <a:rPr lang="en-US" altLang="ko-KR" sz="2400" dirty="0"/>
              <a:t>RCU Booster </a:t>
            </a:r>
            <a:r>
              <a:rPr lang="ko-KR" altLang="en-US" sz="2400" dirty="0"/>
              <a:t>종료</a:t>
            </a:r>
            <a:endParaRPr lang="en-US" altLang="ko-KR" sz="2400" dirty="0"/>
          </a:p>
          <a:p>
            <a:endParaRPr lang="en-US" altLang="ko-KR" sz="2400" dirty="0"/>
          </a:p>
        </p:txBody>
      </p:sp>
      <p:sp>
        <p:nvSpPr>
          <p:cNvPr id="4" name="슬라이드 번호 개체 틀 3">
            <a:extLst>
              <a:ext uri="{FF2B5EF4-FFF2-40B4-BE49-F238E27FC236}">
                <a16:creationId xmlns:a16="http://schemas.microsoft.com/office/drawing/2014/main" id="{3F1A7EF8-D581-3394-1D78-5A53D066321B}"/>
              </a:ext>
            </a:extLst>
          </p:cNvPr>
          <p:cNvSpPr>
            <a:spLocks noGrp="1"/>
          </p:cNvSpPr>
          <p:nvPr>
            <p:ph type="sldNum" sz="quarter" idx="12"/>
          </p:nvPr>
        </p:nvSpPr>
        <p:spPr>
          <a:xfrm>
            <a:off x="6406478" y="5747389"/>
            <a:ext cx="2133600" cy="365125"/>
          </a:xfrm>
        </p:spPr>
        <p:txBody>
          <a:bodyPr/>
          <a:lstStyle/>
          <a:p>
            <a:fld id="{2ABFCFA3-7D24-4157-B23E-56D1E6B6960D}" type="slidenum">
              <a:rPr lang="ko-KR" altLang="en-US" smtClean="0"/>
              <a:pPr/>
              <a:t>23</a:t>
            </a:fld>
            <a:endParaRPr lang="ko-KR" altLang="en-US" dirty="0"/>
          </a:p>
        </p:txBody>
      </p:sp>
      <p:sp>
        <p:nvSpPr>
          <p:cNvPr id="67" name="슬라이드 번호 개체 틀 2">
            <a:extLst>
              <a:ext uri="{FF2B5EF4-FFF2-40B4-BE49-F238E27FC236}">
                <a16:creationId xmlns:a16="http://schemas.microsoft.com/office/drawing/2014/main" id="{63A2541B-36EC-9CFB-2B69-22A499B1FE13}"/>
              </a:ext>
            </a:extLst>
          </p:cNvPr>
          <p:cNvSpPr txBox="1">
            <a:spLocks/>
          </p:cNvSpPr>
          <p:nvPr/>
        </p:nvSpPr>
        <p:spPr>
          <a:xfrm>
            <a:off x="6558878" y="5899789"/>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2ABFCFA3-7D24-4157-B23E-56D1E6B6960D}" type="slidenum">
              <a:rPr lang="ko-KR" altLang="en-US" smtClean="0">
                <a:latin typeface="Calibri" pitchFamily="34" charset="0"/>
                <a:cs typeface="Times New Roman" pitchFamily="18" charset="0"/>
              </a:rPr>
              <a:pPr/>
              <a:t>23</a:t>
            </a:fld>
            <a:endParaRPr lang="ko-KR" altLang="en-US" dirty="0">
              <a:latin typeface="Calibri" pitchFamily="34" charset="0"/>
              <a:cs typeface="Times New Roman" pitchFamily="18" charset="0"/>
            </a:endParaRPr>
          </a:p>
        </p:txBody>
      </p:sp>
      <p:pic>
        <p:nvPicPr>
          <p:cNvPr id="89" name="그림 88">
            <a:extLst>
              <a:ext uri="{FF2B5EF4-FFF2-40B4-BE49-F238E27FC236}">
                <a16:creationId xmlns:a16="http://schemas.microsoft.com/office/drawing/2014/main" id="{B545490F-DAB6-897E-5540-701821D657EA}"/>
              </a:ext>
            </a:extLst>
          </p:cNvPr>
          <p:cNvPicPr>
            <a:picLocks noChangeAspect="1"/>
          </p:cNvPicPr>
          <p:nvPr/>
        </p:nvPicPr>
        <p:blipFill>
          <a:blip r:embed="rId3"/>
          <a:stretch>
            <a:fillRect/>
          </a:stretch>
        </p:blipFill>
        <p:spPr>
          <a:xfrm>
            <a:off x="3785049" y="4149080"/>
            <a:ext cx="5358951" cy="2708920"/>
          </a:xfrm>
          <a:prstGeom prst="rect">
            <a:avLst/>
          </a:prstGeom>
        </p:spPr>
      </p:pic>
      <p:sp>
        <p:nvSpPr>
          <p:cNvPr id="90" name="사각형: 둥근 모서리 89">
            <a:extLst>
              <a:ext uri="{FF2B5EF4-FFF2-40B4-BE49-F238E27FC236}">
                <a16:creationId xmlns:a16="http://schemas.microsoft.com/office/drawing/2014/main" id="{5A53E993-C8CB-59F2-D76C-87E5A649EAA7}"/>
              </a:ext>
            </a:extLst>
          </p:cNvPr>
          <p:cNvSpPr/>
          <p:nvPr/>
        </p:nvSpPr>
        <p:spPr>
          <a:xfrm>
            <a:off x="5798602" y="5311711"/>
            <a:ext cx="1725726" cy="44932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14202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D4F969-6918-0886-EAE9-6FF95358F48E}"/>
              </a:ext>
            </a:extLst>
          </p:cNvPr>
          <p:cNvSpPr>
            <a:spLocks noGrp="1"/>
          </p:cNvSpPr>
          <p:nvPr>
            <p:ph type="title"/>
          </p:nvPr>
        </p:nvSpPr>
        <p:spPr/>
        <p:txBody>
          <a:bodyPr>
            <a:normAutofit/>
          </a:bodyPr>
          <a:lstStyle/>
          <a:p>
            <a:r>
              <a:rPr lang="en-US" altLang="ko-KR" dirty="0"/>
              <a:t>Deferred Executor</a:t>
            </a:r>
            <a:endParaRPr lang="ko-KR" altLang="en-US" dirty="0"/>
          </a:p>
        </p:txBody>
      </p:sp>
      <p:sp>
        <p:nvSpPr>
          <p:cNvPr id="3" name="내용 개체 틀 2">
            <a:extLst>
              <a:ext uri="{FF2B5EF4-FFF2-40B4-BE49-F238E27FC236}">
                <a16:creationId xmlns:a16="http://schemas.microsoft.com/office/drawing/2014/main" id="{6CAF7622-763B-B9DA-9F83-DA663AB6713E}"/>
              </a:ext>
            </a:extLst>
          </p:cNvPr>
          <p:cNvSpPr>
            <a:spLocks noGrp="1"/>
          </p:cNvSpPr>
          <p:nvPr>
            <p:ph idx="1"/>
          </p:nvPr>
        </p:nvSpPr>
        <p:spPr/>
        <p:txBody>
          <a:bodyPr>
            <a:normAutofit/>
          </a:bodyPr>
          <a:lstStyle/>
          <a:p>
            <a:r>
              <a:rPr lang="en-US" altLang="ko-KR" sz="2400" dirty="0"/>
              <a:t>OS </a:t>
            </a:r>
            <a:r>
              <a:rPr lang="ko-KR" altLang="en-US" sz="2400" dirty="0"/>
              <a:t>서비스를 실행하는데 필요하지 않은 </a:t>
            </a:r>
            <a:r>
              <a:rPr lang="en-US" altLang="ko-KR" sz="2400" dirty="0" err="1"/>
              <a:t>systemd</a:t>
            </a:r>
            <a:r>
              <a:rPr lang="ko-KR" altLang="en-US" sz="2400" dirty="0"/>
              <a:t> 작업을 부팅 완료까지 지연시킴</a:t>
            </a:r>
            <a:endParaRPr lang="en-US" altLang="ko-KR" sz="2400" dirty="0"/>
          </a:p>
          <a:p>
            <a:r>
              <a:rPr lang="ko-KR" altLang="en-US" sz="2400" dirty="0"/>
              <a:t>지연된 작업 </a:t>
            </a:r>
            <a:endParaRPr lang="en-US" altLang="ko-KR" sz="2400" dirty="0"/>
          </a:p>
          <a:p>
            <a:pPr lvl="1"/>
            <a:r>
              <a:rPr lang="en-US" altLang="ko-KR" sz="2000" dirty="0"/>
              <a:t>logging</a:t>
            </a:r>
          </a:p>
          <a:p>
            <a:pPr lvl="1"/>
            <a:r>
              <a:rPr lang="ko-KR" altLang="en-US" sz="2000" dirty="0"/>
              <a:t>커널 모듈 및 호스트 이름과 장치 </a:t>
            </a:r>
            <a:r>
              <a:rPr lang="en-US" altLang="ko-KR" sz="2000" dirty="0"/>
              <a:t>ID</a:t>
            </a:r>
            <a:r>
              <a:rPr lang="ko-KR" altLang="en-US" sz="2000" dirty="0"/>
              <a:t>를 설정하는 절차</a:t>
            </a:r>
            <a:endParaRPr lang="en-US" altLang="ko-KR" sz="2000" dirty="0"/>
          </a:p>
          <a:p>
            <a:pPr lvl="1"/>
            <a:r>
              <a:rPr lang="ko-KR" altLang="en-US" sz="2000" dirty="0"/>
              <a:t>테스트 및 디버그 목적의 디렉토리</a:t>
            </a:r>
            <a:endParaRPr lang="en-US" altLang="ko-KR" sz="2000" dirty="0"/>
          </a:p>
          <a:p>
            <a:endParaRPr lang="en-US" altLang="ko-KR" sz="2400" dirty="0"/>
          </a:p>
        </p:txBody>
      </p:sp>
      <p:sp>
        <p:nvSpPr>
          <p:cNvPr id="4" name="슬라이드 번호 개체 틀 3">
            <a:extLst>
              <a:ext uri="{FF2B5EF4-FFF2-40B4-BE49-F238E27FC236}">
                <a16:creationId xmlns:a16="http://schemas.microsoft.com/office/drawing/2014/main" id="{3F1A7EF8-D581-3394-1D78-5A53D066321B}"/>
              </a:ext>
            </a:extLst>
          </p:cNvPr>
          <p:cNvSpPr>
            <a:spLocks noGrp="1"/>
          </p:cNvSpPr>
          <p:nvPr>
            <p:ph type="sldNum" sz="quarter" idx="12"/>
          </p:nvPr>
        </p:nvSpPr>
        <p:spPr>
          <a:xfrm>
            <a:off x="6406478" y="5747389"/>
            <a:ext cx="2133600" cy="365125"/>
          </a:xfrm>
        </p:spPr>
        <p:txBody>
          <a:bodyPr/>
          <a:lstStyle/>
          <a:p>
            <a:fld id="{2ABFCFA3-7D24-4157-B23E-56D1E6B6960D}" type="slidenum">
              <a:rPr lang="ko-KR" altLang="en-US" smtClean="0"/>
              <a:pPr/>
              <a:t>24</a:t>
            </a:fld>
            <a:endParaRPr lang="ko-KR" altLang="en-US" dirty="0"/>
          </a:p>
        </p:txBody>
      </p:sp>
      <p:sp>
        <p:nvSpPr>
          <p:cNvPr id="67" name="슬라이드 번호 개체 틀 2">
            <a:extLst>
              <a:ext uri="{FF2B5EF4-FFF2-40B4-BE49-F238E27FC236}">
                <a16:creationId xmlns:a16="http://schemas.microsoft.com/office/drawing/2014/main" id="{63A2541B-36EC-9CFB-2B69-22A499B1FE13}"/>
              </a:ext>
            </a:extLst>
          </p:cNvPr>
          <p:cNvSpPr txBox="1">
            <a:spLocks/>
          </p:cNvSpPr>
          <p:nvPr/>
        </p:nvSpPr>
        <p:spPr>
          <a:xfrm>
            <a:off x="6558878" y="5899789"/>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2ABFCFA3-7D24-4157-B23E-56D1E6B6960D}" type="slidenum">
              <a:rPr lang="ko-KR" altLang="en-US" smtClean="0">
                <a:latin typeface="Calibri" pitchFamily="34" charset="0"/>
                <a:cs typeface="Times New Roman" pitchFamily="18" charset="0"/>
              </a:rPr>
              <a:pPr/>
              <a:t>24</a:t>
            </a:fld>
            <a:endParaRPr lang="ko-KR" altLang="en-US" dirty="0">
              <a:latin typeface="Calibri" pitchFamily="34" charset="0"/>
              <a:cs typeface="Times New Roman" pitchFamily="18" charset="0"/>
            </a:endParaRPr>
          </a:p>
        </p:txBody>
      </p:sp>
      <p:pic>
        <p:nvPicPr>
          <p:cNvPr id="89" name="그림 88">
            <a:extLst>
              <a:ext uri="{FF2B5EF4-FFF2-40B4-BE49-F238E27FC236}">
                <a16:creationId xmlns:a16="http://schemas.microsoft.com/office/drawing/2014/main" id="{B545490F-DAB6-897E-5540-701821D657EA}"/>
              </a:ext>
            </a:extLst>
          </p:cNvPr>
          <p:cNvPicPr>
            <a:picLocks noChangeAspect="1"/>
          </p:cNvPicPr>
          <p:nvPr/>
        </p:nvPicPr>
        <p:blipFill>
          <a:blip r:embed="rId3"/>
          <a:stretch>
            <a:fillRect/>
          </a:stretch>
        </p:blipFill>
        <p:spPr>
          <a:xfrm>
            <a:off x="3785049" y="4149080"/>
            <a:ext cx="5358951" cy="2708920"/>
          </a:xfrm>
          <a:prstGeom prst="rect">
            <a:avLst/>
          </a:prstGeom>
        </p:spPr>
      </p:pic>
      <p:sp>
        <p:nvSpPr>
          <p:cNvPr id="90" name="사각형: 둥근 모서리 89">
            <a:extLst>
              <a:ext uri="{FF2B5EF4-FFF2-40B4-BE49-F238E27FC236}">
                <a16:creationId xmlns:a16="http://schemas.microsoft.com/office/drawing/2014/main" id="{5A53E993-C8CB-59F2-D76C-87E5A649EAA7}"/>
              </a:ext>
            </a:extLst>
          </p:cNvPr>
          <p:cNvSpPr/>
          <p:nvPr/>
        </p:nvSpPr>
        <p:spPr>
          <a:xfrm>
            <a:off x="4597118" y="5301208"/>
            <a:ext cx="1199018" cy="44932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37473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D4F969-6918-0886-EAE9-6FF95358F48E}"/>
              </a:ext>
            </a:extLst>
          </p:cNvPr>
          <p:cNvSpPr>
            <a:spLocks noGrp="1"/>
          </p:cNvSpPr>
          <p:nvPr>
            <p:ph type="title"/>
          </p:nvPr>
        </p:nvSpPr>
        <p:spPr/>
        <p:txBody>
          <a:bodyPr>
            <a:normAutofit/>
          </a:bodyPr>
          <a:lstStyle/>
          <a:p>
            <a:r>
              <a:rPr lang="en-US" altLang="ko-KR" dirty="0"/>
              <a:t>Booting Booster Group Isolator</a:t>
            </a:r>
            <a:endParaRPr lang="ko-KR" altLang="en-US" dirty="0"/>
          </a:p>
        </p:txBody>
      </p:sp>
      <p:sp>
        <p:nvSpPr>
          <p:cNvPr id="3" name="내용 개체 틀 2">
            <a:extLst>
              <a:ext uri="{FF2B5EF4-FFF2-40B4-BE49-F238E27FC236}">
                <a16:creationId xmlns:a16="http://schemas.microsoft.com/office/drawing/2014/main" id="{6CAF7622-763B-B9DA-9F83-DA663AB6713E}"/>
              </a:ext>
            </a:extLst>
          </p:cNvPr>
          <p:cNvSpPr>
            <a:spLocks noGrp="1"/>
          </p:cNvSpPr>
          <p:nvPr>
            <p:ph idx="1"/>
          </p:nvPr>
        </p:nvSpPr>
        <p:spPr/>
        <p:txBody>
          <a:bodyPr>
            <a:normAutofit/>
          </a:bodyPr>
          <a:lstStyle/>
          <a:p>
            <a:r>
              <a:rPr lang="en-US" altLang="ko-KR" sz="2400" dirty="0"/>
              <a:t>BB </a:t>
            </a:r>
            <a:r>
              <a:rPr lang="ko-KR" altLang="en-US" sz="2400" dirty="0"/>
              <a:t>그룹</a:t>
            </a:r>
            <a:r>
              <a:rPr lang="en-US" altLang="ko-KR" sz="2400" dirty="0"/>
              <a:t>	</a:t>
            </a:r>
          </a:p>
          <a:p>
            <a:pPr lvl="1"/>
            <a:r>
              <a:rPr lang="ko-KR" altLang="en-US" sz="2000" dirty="0"/>
              <a:t>부팅에 중요한 역할을 하는 서비스</a:t>
            </a:r>
            <a:endParaRPr lang="en-US" altLang="ko-KR" sz="2000" dirty="0"/>
          </a:p>
          <a:p>
            <a:pPr lvl="1"/>
            <a:r>
              <a:rPr lang="ko-KR" altLang="en-US" sz="2000" dirty="0"/>
              <a:t>사용자가 부팅 완료라고 인식하게 하는 서비스</a:t>
            </a:r>
            <a:endParaRPr lang="en-US" altLang="ko-KR" sz="2000" dirty="0"/>
          </a:p>
          <a:p>
            <a:pPr lvl="1"/>
            <a:r>
              <a:rPr lang="en-US" altLang="ko-KR" sz="2000" dirty="0"/>
              <a:t>ex : </a:t>
            </a:r>
            <a:r>
              <a:rPr lang="ko-KR" altLang="en-US" sz="2000" dirty="0"/>
              <a:t>리모컨 입력 처리</a:t>
            </a:r>
            <a:r>
              <a:rPr lang="en-US" altLang="ko-KR" sz="2000" dirty="0"/>
              <a:t>, TV</a:t>
            </a:r>
            <a:r>
              <a:rPr lang="ko-KR" altLang="en-US" sz="2000" dirty="0"/>
              <a:t> 화면 보여주기 등</a:t>
            </a:r>
            <a:endParaRPr lang="en-US" altLang="ko-KR" sz="2000" dirty="0"/>
          </a:p>
          <a:p>
            <a:r>
              <a:rPr lang="ko-KR" altLang="en-US" sz="2400" dirty="0"/>
              <a:t>부팅 완료의 정의에 대한 의존성을 분석</a:t>
            </a:r>
            <a:endParaRPr lang="en-US" altLang="ko-KR" sz="2400" dirty="0"/>
          </a:p>
          <a:p>
            <a:r>
              <a:rPr lang="en-US" altLang="ko-KR" sz="2400" dirty="0"/>
              <a:t>BB </a:t>
            </a:r>
            <a:r>
              <a:rPr lang="ko-KR" altLang="en-US" sz="2400" dirty="0"/>
              <a:t>그룹에 해당하는 서비스를 식별하고 </a:t>
            </a:r>
            <a:r>
              <a:rPr lang="en-US" altLang="ko-KR" sz="2400" dirty="0"/>
              <a:t>BB</a:t>
            </a:r>
            <a:r>
              <a:rPr lang="ko-KR" altLang="en-US" sz="2400" dirty="0"/>
              <a:t>그룹에 포함</a:t>
            </a:r>
            <a:endParaRPr lang="en-US" altLang="ko-KR" sz="2400" dirty="0"/>
          </a:p>
        </p:txBody>
      </p:sp>
      <p:sp>
        <p:nvSpPr>
          <p:cNvPr id="4" name="슬라이드 번호 개체 틀 3">
            <a:extLst>
              <a:ext uri="{FF2B5EF4-FFF2-40B4-BE49-F238E27FC236}">
                <a16:creationId xmlns:a16="http://schemas.microsoft.com/office/drawing/2014/main" id="{3F1A7EF8-D581-3394-1D78-5A53D066321B}"/>
              </a:ext>
            </a:extLst>
          </p:cNvPr>
          <p:cNvSpPr>
            <a:spLocks noGrp="1"/>
          </p:cNvSpPr>
          <p:nvPr>
            <p:ph type="sldNum" sz="quarter" idx="12"/>
          </p:nvPr>
        </p:nvSpPr>
        <p:spPr>
          <a:xfrm>
            <a:off x="6406478" y="5747389"/>
            <a:ext cx="2133600" cy="365125"/>
          </a:xfrm>
        </p:spPr>
        <p:txBody>
          <a:bodyPr/>
          <a:lstStyle/>
          <a:p>
            <a:fld id="{2ABFCFA3-7D24-4157-B23E-56D1E6B6960D}" type="slidenum">
              <a:rPr lang="ko-KR" altLang="en-US" smtClean="0"/>
              <a:pPr/>
              <a:t>25</a:t>
            </a:fld>
            <a:endParaRPr lang="ko-KR" altLang="en-US" dirty="0"/>
          </a:p>
        </p:txBody>
      </p:sp>
      <p:sp>
        <p:nvSpPr>
          <p:cNvPr id="67" name="슬라이드 번호 개체 틀 2">
            <a:extLst>
              <a:ext uri="{FF2B5EF4-FFF2-40B4-BE49-F238E27FC236}">
                <a16:creationId xmlns:a16="http://schemas.microsoft.com/office/drawing/2014/main" id="{63A2541B-36EC-9CFB-2B69-22A499B1FE13}"/>
              </a:ext>
            </a:extLst>
          </p:cNvPr>
          <p:cNvSpPr txBox="1">
            <a:spLocks/>
          </p:cNvSpPr>
          <p:nvPr/>
        </p:nvSpPr>
        <p:spPr>
          <a:xfrm>
            <a:off x="6558878" y="5899789"/>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2ABFCFA3-7D24-4157-B23E-56D1E6B6960D}" type="slidenum">
              <a:rPr lang="ko-KR" altLang="en-US" smtClean="0">
                <a:latin typeface="Calibri" pitchFamily="34" charset="0"/>
                <a:cs typeface="Times New Roman" pitchFamily="18" charset="0"/>
              </a:rPr>
              <a:pPr/>
              <a:t>25</a:t>
            </a:fld>
            <a:endParaRPr lang="ko-KR" altLang="en-US" dirty="0">
              <a:latin typeface="Calibri" pitchFamily="34" charset="0"/>
              <a:cs typeface="Times New Roman" pitchFamily="18" charset="0"/>
            </a:endParaRPr>
          </a:p>
        </p:txBody>
      </p:sp>
      <p:pic>
        <p:nvPicPr>
          <p:cNvPr id="89" name="그림 88">
            <a:extLst>
              <a:ext uri="{FF2B5EF4-FFF2-40B4-BE49-F238E27FC236}">
                <a16:creationId xmlns:a16="http://schemas.microsoft.com/office/drawing/2014/main" id="{B545490F-DAB6-897E-5540-701821D657EA}"/>
              </a:ext>
            </a:extLst>
          </p:cNvPr>
          <p:cNvPicPr>
            <a:picLocks noChangeAspect="1"/>
          </p:cNvPicPr>
          <p:nvPr/>
        </p:nvPicPr>
        <p:blipFill>
          <a:blip r:embed="rId3"/>
          <a:stretch>
            <a:fillRect/>
          </a:stretch>
        </p:blipFill>
        <p:spPr>
          <a:xfrm>
            <a:off x="3785049" y="4149080"/>
            <a:ext cx="5358951" cy="2708920"/>
          </a:xfrm>
          <a:prstGeom prst="rect">
            <a:avLst/>
          </a:prstGeom>
        </p:spPr>
      </p:pic>
      <p:sp>
        <p:nvSpPr>
          <p:cNvPr id="90" name="사각형: 둥근 모서리 89">
            <a:extLst>
              <a:ext uri="{FF2B5EF4-FFF2-40B4-BE49-F238E27FC236}">
                <a16:creationId xmlns:a16="http://schemas.microsoft.com/office/drawing/2014/main" id="{5A53E993-C8CB-59F2-D76C-87E5A649EAA7}"/>
              </a:ext>
            </a:extLst>
          </p:cNvPr>
          <p:cNvSpPr/>
          <p:nvPr/>
        </p:nvSpPr>
        <p:spPr>
          <a:xfrm>
            <a:off x="4644008" y="4509120"/>
            <a:ext cx="792088" cy="576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14287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D4F969-6918-0886-EAE9-6FF95358F48E}"/>
              </a:ext>
            </a:extLst>
          </p:cNvPr>
          <p:cNvSpPr>
            <a:spLocks noGrp="1"/>
          </p:cNvSpPr>
          <p:nvPr>
            <p:ph type="title"/>
          </p:nvPr>
        </p:nvSpPr>
        <p:spPr/>
        <p:txBody>
          <a:bodyPr>
            <a:normAutofit/>
          </a:bodyPr>
          <a:lstStyle/>
          <a:p>
            <a:r>
              <a:rPr lang="en-US" altLang="ko-KR" dirty="0"/>
              <a:t>Booting Booster Manager</a:t>
            </a:r>
            <a:endParaRPr lang="ko-KR" altLang="en-US" dirty="0"/>
          </a:p>
        </p:txBody>
      </p:sp>
      <p:sp>
        <p:nvSpPr>
          <p:cNvPr id="3" name="내용 개체 틀 2">
            <a:extLst>
              <a:ext uri="{FF2B5EF4-FFF2-40B4-BE49-F238E27FC236}">
                <a16:creationId xmlns:a16="http://schemas.microsoft.com/office/drawing/2014/main" id="{6CAF7622-763B-B9DA-9F83-DA663AB6713E}"/>
              </a:ext>
            </a:extLst>
          </p:cNvPr>
          <p:cNvSpPr>
            <a:spLocks noGrp="1"/>
          </p:cNvSpPr>
          <p:nvPr>
            <p:ph idx="1"/>
          </p:nvPr>
        </p:nvSpPr>
        <p:spPr/>
        <p:txBody>
          <a:bodyPr>
            <a:normAutofit/>
          </a:bodyPr>
          <a:lstStyle/>
          <a:p>
            <a:r>
              <a:rPr lang="en-US" altLang="ko-KR" sz="2400" dirty="0"/>
              <a:t>BB </a:t>
            </a:r>
            <a:r>
              <a:rPr lang="ko-KR" altLang="en-US" sz="2400" dirty="0"/>
              <a:t>그룹 내부 프로세스를 실행</a:t>
            </a:r>
            <a:endParaRPr lang="en-US" altLang="ko-KR" sz="2400" dirty="0"/>
          </a:p>
          <a:p>
            <a:pPr lvl="1"/>
            <a:r>
              <a:rPr lang="ko-KR" altLang="en-US" sz="2000" dirty="0"/>
              <a:t>이 때</a:t>
            </a:r>
            <a:r>
              <a:rPr lang="en-US" altLang="ko-KR" sz="2000" dirty="0"/>
              <a:t>, BB </a:t>
            </a:r>
            <a:r>
              <a:rPr lang="ko-KR" altLang="en-US" sz="2000" dirty="0"/>
              <a:t>그룹 이외의 프로세스는 </a:t>
            </a:r>
            <a:r>
              <a:rPr lang="en-US" altLang="ko-KR" sz="2000" dirty="0" err="1"/>
              <a:t>systemd</a:t>
            </a:r>
            <a:r>
              <a:rPr lang="en-US" altLang="ko-KR" sz="2000" dirty="0"/>
              <a:t> </a:t>
            </a:r>
            <a:r>
              <a:rPr lang="ko-KR" altLang="en-US" sz="2000" dirty="0"/>
              <a:t>에서 실행</a:t>
            </a:r>
            <a:endParaRPr lang="en-US" altLang="ko-KR" sz="2000" dirty="0"/>
          </a:p>
          <a:p>
            <a:r>
              <a:rPr lang="en-US" altLang="ko-KR" sz="2400" dirty="0"/>
              <a:t>BB </a:t>
            </a:r>
            <a:r>
              <a:rPr lang="ko-KR" altLang="en-US" sz="2400" dirty="0"/>
              <a:t>그룹 내부의 프로세스들이 우선순위를 가지게 함 </a:t>
            </a:r>
            <a:endParaRPr lang="en-US" altLang="ko-KR" sz="2400" dirty="0"/>
          </a:p>
        </p:txBody>
      </p:sp>
      <p:sp>
        <p:nvSpPr>
          <p:cNvPr id="4" name="슬라이드 번호 개체 틀 3">
            <a:extLst>
              <a:ext uri="{FF2B5EF4-FFF2-40B4-BE49-F238E27FC236}">
                <a16:creationId xmlns:a16="http://schemas.microsoft.com/office/drawing/2014/main" id="{3F1A7EF8-D581-3394-1D78-5A53D066321B}"/>
              </a:ext>
            </a:extLst>
          </p:cNvPr>
          <p:cNvSpPr>
            <a:spLocks noGrp="1"/>
          </p:cNvSpPr>
          <p:nvPr>
            <p:ph type="sldNum" sz="quarter" idx="12"/>
          </p:nvPr>
        </p:nvSpPr>
        <p:spPr>
          <a:xfrm>
            <a:off x="6406478" y="5747389"/>
            <a:ext cx="2133600" cy="365125"/>
          </a:xfrm>
        </p:spPr>
        <p:txBody>
          <a:bodyPr/>
          <a:lstStyle/>
          <a:p>
            <a:fld id="{2ABFCFA3-7D24-4157-B23E-56D1E6B6960D}" type="slidenum">
              <a:rPr lang="ko-KR" altLang="en-US" smtClean="0"/>
              <a:pPr/>
              <a:t>26</a:t>
            </a:fld>
            <a:endParaRPr lang="ko-KR" altLang="en-US" dirty="0"/>
          </a:p>
        </p:txBody>
      </p:sp>
      <p:sp>
        <p:nvSpPr>
          <p:cNvPr id="67" name="슬라이드 번호 개체 틀 2">
            <a:extLst>
              <a:ext uri="{FF2B5EF4-FFF2-40B4-BE49-F238E27FC236}">
                <a16:creationId xmlns:a16="http://schemas.microsoft.com/office/drawing/2014/main" id="{63A2541B-36EC-9CFB-2B69-22A499B1FE13}"/>
              </a:ext>
            </a:extLst>
          </p:cNvPr>
          <p:cNvSpPr txBox="1">
            <a:spLocks/>
          </p:cNvSpPr>
          <p:nvPr/>
        </p:nvSpPr>
        <p:spPr>
          <a:xfrm>
            <a:off x="6558878" y="5899789"/>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2ABFCFA3-7D24-4157-B23E-56D1E6B6960D}" type="slidenum">
              <a:rPr lang="ko-KR" altLang="en-US" smtClean="0">
                <a:latin typeface="Calibri" pitchFamily="34" charset="0"/>
                <a:cs typeface="Times New Roman" pitchFamily="18" charset="0"/>
              </a:rPr>
              <a:pPr/>
              <a:t>26</a:t>
            </a:fld>
            <a:endParaRPr lang="ko-KR" altLang="en-US" dirty="0">
              <a:latin typeface="Calibri" pitchFamily="34" charset="0"/>
              <a:cs typeface="Times New Roman" pitchFamily="18" charset="0"/>
            </a:endParaRPr>
          </a:p>
        </p:txBody>
      </p:sp>
      <p:pic>
        <p:nvPicPr>
          <p:cNvPr id="89" name="그림 88">
            <a:extLst>
              <a:ext uri="{FF2B5EF4-FFF2-40B4-BE49-F238E27FC236}">
                <a16:creationId xmlns:a16="http://schemas.microsoft.com/office/drawing/2014/main" id="{B545490F-DAB6-897E-5540-701821D657EA}"/>
              </a:ext>
            </a:extLst>
          </p:cNvPr>
          <p:cNvPicPr>
            <a:picLocks noChangeAspect="1"/>
          </p:cNvPicPr>
          <p:nvPr/>
        </p:nvPicPr>
        <p:blipFill>
          <a:blip r:embed="rId3"/>
          <a:stretch>
            <a:fillRect/>
          </a:stretch>
        </p:blipFill>
        <p:spPr>
          <a:xfrm>
            <a:off x="3785049" y="4149080"/>
            <a:ext cx="5358951" cy="2708920"/>
          </a:xfrm>
          <a:prstGeom prst="rect">
            <a:avLst/>
          </a:prstGeom>
        </p:spPr>
      </p:pic>
      <p:sp>
        <p:nvSpPr>
          <p:cNvPr id="90" name="사각형: 둥근 모서리 89">
            <a:extLst>
              <a:ext uri="{FF2B5EF4-FFF2-40B4-BE49-F238E27FC236}">
                <a16:creationId xmlns:a16="http://schemas.microsoft.com/office/drawing/2014/main" id="{5A53E993-C8CB-59F2-D76C-87E5A649EAA7}"/>
              </a:ext>
            </a:extLst>
          </p:cNvPr>
          <p:cNvSpPr/>
          <p:nvPr/>
        </p:nvSpPr>
        <p:spPr>
          <a:xfrm>
            <a:off x="5436096" y="4509120"/>
            <a:ext cx="898374" cy="576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388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D4F969-6918-0886-EAE9-6FF95358F48E}"/>
              </a:ext>
            </a:extLst>
          </p:cNvPr>
          <p:cNvSpPr>
            <a:spLocks noGrp="1"/>
          </p:cNvSpPr>
          <p:nvPr>
            <p:ph type="title"/>
          </p:nvPr>
        </p:nvSpPr>
        <p:spPr/>
        <p:txBody>
          <a:bodyPr>
            <a:normAutofit/>
          </a:bodyPr>
          <a:lstStyle/>
          <a:p>
            <a:r>
              <a:rPr lang="en-US" altLang="ko-KR" dirty="0"/>
              <a:t>Tools</a:t>
            </a:r>
            <a:endParaRPr lang="ko-KR" altLang="en-US" dirty="0"/>
          </a:p>
        </p:txBody>
      </p:sp>
      <p:sp>
        <p:nvSpPr>
          <p:cNvPr id="3" name="내용 개체 틀 2">
            <a:extLst>
              <a:ext uri="{FF2B5EF4-FFF2-40B4-BE49-F238E27FC236}">
                <a16:creationId xmlns:a16="http://schemas.microsoft.com/office/drawing/2014/main" id="{6CAF7622-763B-B9DA-9F83-DA663AB6713E}"/>
              </a:ext>
            </a:extLst>
          </p:cNvPr>
          <p:cNvSpPr>
            <a:spLocks noGrp="1"/>
          </p:cNvSpPr>
          <p:nvPr>
            <p:ph idx="1"/>
          </p:nvPr>
        </p:nvSpPr>
        <p:spPr/>
        <p:txBody>
          <a:bodyPr>
            <a:normAutofit/>
          </a:bodyPr>
          <a:lstStyle/>
          <a:p>
            <a:r>
              <a:rPr lang="ko-KR" altLang="en-US" sz="2400" dirty="0"/>
              <a:t>시스템 관리자의 부팅 시간 최적화를 돕기 위한 도구 </a:t>
            </a:r>
            <a:endParaRPr lang="en-US" altLang="ko-KR" sz="2400" dirty="0"/>
          </a:p>
          <a:p>
            <a:r>
              <a:rPr lang="en-US" altLang="ko-KR" sz="2400" dirty="0"/>
              <a:t>Service Analyzer </a:t>
            </a:r>
          </a:p>
          <a:p>
            <a:pPr lvl="1"/>
            <a:r>
              <a:rPr lang="ko-KR" altLang="en-US" sz="2000" dirty="0"/>
              <a:t>패키지 구성파일을 읽어 </a:t>
            </a:r>
            <a:r>
              <a:rPr lang="ko-KR" altLang="en-US" sz="2000" dirty="0" err="1"/>
              <a:t>서비스간의</a:t>
            </a:r>
            <a:r>
              <a:rPr lang="ko-KR" altLang="en-US" sz="2000" dirty="0"/>
              <a:t> 관계 조사</a:t>
            </a:r>
            <a:endParaRPr lang="en-US" altLang="ko-KR" sz="2000" dirty="0"/>
          </a:p>
          <a:p>
            <a:pPr lvl="1"/>
            <a:r>
              <a:rPr lang="ko-KR" altLang="en-US" sz="2000" dirty="0"/>
              <a:t>올바르지 않은 관계 정의 보고</a:t>
            </a:r>
            <a:r>
              <a:rPr lang="en-US" altLang="ko-KR" sz="2000" dirty="0"/>
              <a:t>(ex: circular dependency)</a:t>
            </a:r>
          </a:p>
          <a:p>
            <a:r>
              <a:rPr lang="en-US" altLang="ko-KR" sz="2400" dirty="0"/>
              <a:t>Pre-parser</a:t>
            </a:r>
          </a:p>
          <a:p>
            <a:pPr lvl="1"/>
            <a:r>
              <a:rPr lang="ko-KR" altLang="en-US" sz="2000" dirty="0"/>
              <a:t>서비스 구성 파일을 사전 분석</a:t>
            </a:r>
            <a:r>
              <a:rPr lang="en-US" altLang="ko-KR" sz="2000" dirty="0"/>
              <a:t>,</a:t>
            </a:r>
            <a:r>
              <a:rPr lang="ko-KR" altLang="en-US" sz="2000" dirty="0"/>
              <a:t> </a:t>
            </a:r>
            <a:r>
              <a:rPr lang="en-US" altLang="ko-KR" sz="2000" dirty="0" err="1"/>
              <a:t>systemd</a:t>
            </a:r>
            <a:r>
              <a:rPr lang="ko-KR" altLang="en-US" sz="2000" dirty="0"/>
              <a:t>가 이를 읽고 부팅 시 구성 파일 읽기 및 구문 분석을 건너뛸 수 있도록 함</a:t>
            </a:r>
            <a:r>
              <a:rPr lang="en-US" altLang="ko-KR" sz="2000" dirty="0"/>
              <a:t>.</a:t>
            </a:r>
          </a:p>
        </p:txBody>
      </p:sp>
      <p:sp>
        <p:nvSpPr>
          <p:cNvPr id="4" name="슬라이드 번호 개체 틀 3">
            <a:extLst>
              <a:ext uri="{FF2B5EF4-FFF2-40B4-BE49-F238E27FC236}">
                <a16:creationId xmlns:a16="http://schemas.microsoft.com/office/drawing/2014/main" id="{3F1A7EF8-D581-3394-1D78-5A53D066321B}"/>
              </a:ext>
            </a:extLst>
          </p:cNvPr>
          <p:cNvSpPr>
            <a:spLocks noGrp="1"/>
          </p:cNvSpPr>
          <p:nvPr>
            <p:ph type="sldNum" sz="quarter" idx="12"/>
          </p:nvPr>
        </p:nvSpPr>
        <p:spPr>
          <a:xfrm>
            <a:off x="6406478" y="5747389"/>
            <a:ext cx="2133600" cy="365125"/>
          </a:xfrm>
        </p:spPr>
        <p:txBody>
          <a:bodyPr/>
          <a:lstStyle/>
          <a:p>
            <a:fld id="{2ABFCFA3-7D24-4157-B23E-56D1E6B6960D}" type="slidenum">
              <a:rPr lang="ko-KR" altLang="en-US" smtClean="0"/>
              <a:pPr/>
              <a:t>27</a:t>
            </a:fld>
            <a:endParaRPr lang="ko-KR" altLang="en-US" dirty="0"/>
          </a:p>
        </p:txBody>
      </p:sp>
      <p:sp>
        <p:nvSpPr>
          <p:cNvPr id="67" name="슬라이드 번호 개체 틀 2">
            <a:extLst>
              <a:ext uri="{FF2B5EF4-FFF2-40B4-BE49-F238E27FC236}">
                <a16:creationId xmlns:a16="http://schemas.microsoft.com/office/drawing/2014/main" id="{63A2541B-36EC-9CFB-2B69-22A499B1FE13}"/>
              </a:ext>
            </a:extLst>
          </p:cNvPr>
          <p:cNvSpPr txBox="1">
            <a:spLocks/>
          </p:cNvSpPr>
          <p:nvPr/>
        </p:nvSpPr>
        <p:spPr>
          <a:xfrm>
            <a:off x="6558878" y="5899789"/>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2ABFCFA3-7D24-4157-B23E-56D1E6B6960D}" type="slidenum">
              <a:rPr lang="ko-KR" altLang="en-US" smtClean="0">
                <a:latin typeface="Calibri" pitchFamily="34" charset="0"/>
                <a:cs typeface="Times New Roman" pitchFamily="18" charset="0"/>
              </a:rPr>
              <a:pPr/>
              <a:t>27</a:t>
            </a:fld>
            <a:endParaRPr lang="ko-KR" altLang="en-US" dirty="0">
              <a:latin typeface="Calibri" pitchFamily="34" charset="0"/>
              <a:cs typeface="Times New Roman" pitchFamily="18" charset="0"/>
            </a:endParaRPr>
          </a:p>
        </p:txBody>
      </p:sp>
      <p:pic>
        <p:nvPicPr>
          <p:cNvPr id="89" name="그림 88">
            <a:extLst>
              <a:ext uri="{FF2B5EF4-FFF2-40B4-BE49-F238E27FC236}">
                <a16:creationId xmlns:a16="http://schemas.microsoft.com/office/drawing/2014/main" id="{B545490F-DAB6-897E-5540-701821D657EA}"/>
              </a:ext>
            </a:extLst>
          </p:cNvPr>
          <p:cNvPicPr>
            <a:picLocks noChangeAspect="1"/>
          </p:cNvPicPr>
          <p:nvPr/>
        </p:nvPicPr>
        <p:blipFill>
          <a:blip r:embed="rId3"/>
          <a:stretch>
            <a:fillRect/>
          </a:stretch>
        </p:blipFill>
        <p:spPr>
          <a:xfrm>
            <a:off x="3785049" y="4306788"/>
            <a:ext cx="5358951" cy="2708920"/>
          </a:xfrm>
          <a:prstGeom prst="rect">
            <a:avLst/>
          </a:prstGeom>
        </p:spPr>
      </p:pic>
      <p:sp>
        <p:nvSpPr>
          <p:cNvPr id="90" name="사각형: 둥근 모서리 89">
            <a:extLst>
              <a:ext uri="{FF2B5EF4-FFF2-40B4-BE49-F238E27FC236}">
                <a16:creationId xmlns:a16="http://schemas.microsoft.com/office/drawing/2014/main" id="{5A53E993-C8CB-59F2-D76C-87E5A649EAA7}"/>
              </a:ext>
            </a:extLst>
          </p:cNvPr>
          <p:cNvSpPr/>
          <p:nvPr/>
        </p:nvSpPr>
        <p:spPr>
          <a:xfrm>
            <a:off x="6444208" y="4427240"/>
            <a:ext cx="1078600" cy="86120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2298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6322FF1A-2E6D-7C3C-9921-5F7D9189AF96}"/>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43996" y="0"/>
            <a:ext cx="9187995"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latin typeface="Calibri" pitchFamily="34" charset="0"/>
            </a:endParaRPr>
          </a:p>
        </p:txBody>
      </p:sp>
      <p:sp>
        <p:nvSpPr>
          <p:cNvPr id="4099" name="AutoShape 5"/>
          <p:cNvSpPr>
            <a:spLocks noChangeArrowheads="1"/>
          </p:cNvSpPr>
          <p:nvPr/>
        </p:nvSpPr>
        <p:spPr bwMode="auto">
          <a:xfrm>
            <a:off x="559066" y="1340768"/>
            <a:ext cx="7937878" cy="4534071"/>
          </a:xfrm>
          <a:prstGeom prst="roundRect">
            <a:avLst>
              <a:gd name="adj" fmla="val 9153"/>
            </a:avLst>
          </a:prstGeom>
          <a:noFill/>
          <a:ln w="28575">
            <a:noFill/>
            <a:round/>
            <a:headEnd/>
            <a:tailEnd/>
          </a:ln>
        </p:spPr>
        <p:txBody>
          <a:bodyPr wrap="none" anchor="ctr"/>
          <a:lstStyle/>
          <a:p>
            <a:pPr marL="360000" indent="-396000" eaLnBrk="0" hangingPunct="0">
              <a:lnSpc>
                <a:spcPct val="150000"/>
              </a:lnSpc>
              <a:spcBef>
                <a:spcPct val="10000"/>
              </a:spcBef>
              <a:buFontTx/>
              <a:buBlip>
                <a:blip r:embed="rId3"/>
              </a:buBlip>
            </a:pPr>
            <a:r>
              <a:rPr lang="en-US" altLang="ko-KR" sz="3200" dirty="0">
                <a:solidFill>
                  <a:schemeClr val="bg1">
                    <a:lumMod val="50000"/>
                  </a:schemeClr>
                </a:solidFill>
                <a:latin typeface="Calibri" pitchFamily="34" charset="0"/>
                <a:ea typeface="맑은고딕"/>
                <a:cs typeface="Times New Roman" pitchFamily="18" charset="0"/>
              </a:rPr>
              <a:t>Background </a:t>
            </a:r>
          </a:p>
          <a:p>
            <a:pPr marL="360000" indent="-396000" eaLnBrk="0" hangingPunct="0">
              <a:lnSpc>
                <a:spcPct val="150000"/>
              </a:lnSpc>
              <a:spcBef>
                <a:spcPct val="10000"/>
              </a:spcBef>
              <a:buFontTx/>
              <a:buBlip>
                <a:blip r:embed="rId3"/>
              </a:buBlip>
            </a:pPr>
            <a:r>
              <a:rPr lang="en-US" altLang="ko-KR" sz="3200" dirty="0">
                <a:solidFill>
                  <a:schemeClr val="bg1">
                    <a:lumMod val="50000"/>
                  </a:schemeClr>
                </a:solidFill>
                <a:latin typeface="Calibri" pitchFamily="34" charset="0"/>
                <a:ea typeface="맑은고딕"/>
                <a:cs typeface="Times New Roman" pitchFamily="18" charset="0"/>
              </a:rPr>
              <a:t>Booting Booster </a:t>
            </a:r>
          </a:p>
          <a:p>
            <a:pPr marL="360000" indent="-396000" eaLnBrk="0" hangingPunct="0">
              <a:lnSpc>
                <a:spcPct val="150000"/>
              </a:lnSpc>
              <a:spcBef>
                <a:spcPct val="10000"/>
              </a:spcBef>
              <a:buFontTx/>
              <a:buBlip>
                <a:blip r:embed="rId3"/>
              </a:buBlip>
            </a:pPr>
            <a:r>
              <a:rPr lang="en-US" altLang="ko-KR" sz="3200" b="1" dirty="0">
                <a:latin typeface="Calibri" pitchFamily="34" charset="0"/>
                <a:ea typeface="맑은고딕"/>
                <a:cs typeface="Times New Roman" pitchFamily="18" charset="0"/>
              </a:rPr>
              <a:t>Evaluation</a:t>
            </a:r>
          </a:p>
        </p:txBody>
      </p:sp>
      <p:sp>
        <p:nvSpPr>
          <p:cNvPr id="8" name="슬라이드 번호 개체 틀 2"/>
          <p:cNvSpPr>
            <a:spLocks noGrp="1"/>
          </p:cNvSpPr>
          <p:nvPr>
            <p:ph type="sldNum" sz="quarter" idx="12"/>
          </p:nvPr>
        </p:nvSpPr>
        <p:spPr>
          <a:xfrm>
            <a:off x="6553200" y="6356350"/>
            <a:ext cx="2133600" cy="365125"/>
          </a:xfrm>
        </p:spPr>
        <p:txBody>
          <a:bodyPr/>
          <a:lstStyle/>
          <a:p>
            <a:fld id="{2ABFCFA3-7D24-4157-B23E-56D1E6B6960D}" type="slidenum">
              <a:rPr lang="ko-KR" altLang="en-US" smtClean="0">
                <a:latin typeface="Calibri" pitchFamily="34" charset="0"/>
                <a:cs typeface="Times New Roman" pitchFamily="18" charset="0"/>
              </a:rPr>
              <a:pPr/>
              <a:t>28</a:t>
            </a:fld>
            <a:endParaRPr lang="ko-KR" altLang="en-US" dirty="0">
              <a:latin typeface="Calibri" pitchFamily="34" charset="0"/>
              <a:cs typeface="Times New Roman" pitchFamily="18" charset="0"/>
            </a:endParaRPr>
          </a:p>
        </p:txBody>
      </p:sp>
    </p:spTree>
    <p:extLst>
      <p:ext uri="{BB962C8B-B14F-4D97-AF65-F5344CB8AC3E}">
        <p14:creationId xmlns:p14="http://schemas.microsoft.com/office/powerpoint/2010/main" val="3613779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직선 연결선 5">
            <a:extLst>
              <a:ext uri="{FF2B5EF4-FFF2-40B4-BE49-F238E27FC236}">
                <a16:creationId xmlns:a16="http://schemas.microsoft.com/office/drawing/2014/main" id="{98BA7817-762F-48E2-1393-D47DC54BE1D6}"/>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직사각형 2"/>
          <p:cNvSpPr/>
          <p:nvPr/>
        </p:nvSpPr>
        <p:spPr>
          <a:xfrm>
            <a:off x="323528" y="1052736"/>
            <a:ext cx="8820472" cy="1892826"/>
          </a:xfrm>
          <a:prstGeom prst="rect">
            <a:avLst/>
          </a:prstGeom>
        </p:spPr>
        <p:txBody>
          <a:bodyPr wrap="square">
            <a:spAutoFit/>
          </a:bodyPr>
          <a:lstStyle/>
          <a:p>
            <a:pPr marL="285750" indent="-285750">
              <a:lnSpc>
                <a:spcPct val="150000"/>
              </a:lnSpc>
              <a:buFont typeface="Arial" pitchFamily="34" charset="0"/>
              <a:buChar char="•"/>
            </a:pPr>
            <a:r>
              <a:rPr lang="en-US" altLang="ko-KR" sz="2000" dirty="0">
                <a:latin typeface="Calibri" pitchFamily="34" charset="0"/>
                <a:cs typeface="Times New Roman" pitchFamily="18" charset="0"/>
              </a:rPr>
              <a:t>Test device: UE48H6200 (48” UHD display panel)</a:t>
            </a:r>
          </a:p>
          <a:p>
            <a:pPr marL="285750" indent="-285750">
              <a:lnSpc>
                <a:spcPct val="150000"/>
              </a:lnSpc>
              <a:buFont typeface="Arial" pitchFamily="34" charset="0"/>
              <a:buChar char="•"/>
            </a:pPr>
            <a:r>
              <a:rPr lang="en-US" altLang="ko-KR" sz="2000" dirty="0">
                <a:latin typeface="Calibri" pitchFamily="34" charset="0"/>
                <a:cs typeface="Times New Roman" pitchFamily="18" charset="0"/>
              </a:rPr>
              <a:t>CPU/RAM:  Application processor with </a:t>
            </a:r>
            <a:r>
              <a:rPr lang="en-US" altLang="ko-KR" sz="2000" b="1" dirty="0">
                <a:latin typeface="Calibri" pitchFamily="34" charset="0"/>
                <a:cs typeface="Times New Roman" pitchFamily="18" charset="0"/>
              </a:rPr>
              <a:t>four Cortex -A9 CPU cores </a:t>
            </a:r>
            <a:r>
              <a:rPr lang="en-US" altLang="ko-KR" sz="2000" dirty="0">
                <a:latin typeface="Calibri" pitchFamily="34" charset="0"/>
                <a:cs typeface="Times New Roman" pitchFamily="18" charset="0"/>
              </a:rPr>
              <a:t> / 1GiB RAM</a:t>
            </a:r>
          </a:p>
          <a:p>
            <a:pPr marL="285750" indent="-285750">
              <a:lnSpc>
                <a:spcPct val="150000"/>
              </a:lnSpc>
              <a:buFont typeface="Arial" pitchFamily="34" charset="0"/>
              <a:buChar char="•"/>
            </a:pPr>
            <a:r>
              <a:rPr lang="en-US" altLang="ko-KR" sz="2000" dirty="0">
                <a:latin typeface="Calibri" pitchFamily="34" charset="0"/>
                <a:cs typeface="Times New Roman" pitchFamily="18" charset="0"/>
              </a:rPr>
              <a:t>Platform</a:t>
            </a:r>
            <a:r>
              <a:rPr lang="en-US" altLang="ko-KR" sz="2000" b="1" dirty="0">
                <a:latin typeface="Calibri" pitchFamily="34" charset="0"/>
                <a:cs typeface="Times New Roman" pitchFamily="18" charset="0"/>
              </a:rPr>
              <a:t>: </a:t>
            </a:r>
            <a:r>
              <a:rPr lang="en-US" altLang="ko-KR" sz="2000" b="1" dirty="0" err="1">
                <a:latin typeface="Calibri" pitchFamily="34" charset="0"/>
                <a:cs typeface="Times New Roman" pitchFamily="18" charset="0"/>
              </a:rPr>
              <a:t>Tizen</a:t>
            </a:r>
            <a:r>
              <a:rPr lang="en-US" altLang="ko-KR" sz="2000" b="1" dirty="0">
                <a:latin typeface="Calibri" pitchFamily="34" charset="0"/>
                <a:cs typeface="Times New Roman" pitchFamily="18" charset="0"/>
              </a:rPr>
              <a:t> 2.3+ TV profile</a:t>
            </a:r>
            <a:r>
              <a:rPr lang="en-US" altLang="ko-KR" sz="2000" dirty="0">
                <a:latin typeface="Calibri" pitchFamily="34" charset="0"/>
                <a:cs typeface="Times New Roman" pitchFamily="18" charset="0"/>
              </a:rPr>
              <a:t>, </a:t>
            </a:r>
            <a:r>
              <a:rPr lang="en-US" altLang="ko-KR" sz="2000" b="1" dirty="0">
                <a:latin typeface="Calibri" pitchFamily="34" charset="0"/>
                <a:cs typeface="Times New Roman" pitchFamily="18" charset="0"/>
              </a:rPr>
              <a:t>Linux 3.10 kernel , </a:t>
            </a:r>
            <a:r>
              <a:rPr lang="en-US" altLang="ko-KR" sz="2000" b="1" dirty="0" err="1">
                <a:latin typeface="Calibri" pitchFamily="34" charset="0"/>
                <a:cs typeface="Times New Roman" pitchFamily="18" charset="0"/>
              </a:rPr>
              <a:t>Systemd</a:t>
            </a:r>
            <a:r>
              <a:rPr lang="en-US" altLang="ko-KR" sz="2000" b="1" dirty="0">
                <a:latin typeface="Calibri" pitchFamily="34" charset="0"/>
                <a:cs typeface="Times New Roman" pitchFamily="18" charset="0"/>
              </a:rPr>
              <a:t> v208 </a:t>
            </a:r>
            <a:r>
              <a:rPr lang="en-US" altLang="ko-KR" sz="2000" b="1" dirty="0" err="1">
                <a:latin typeface="Calibri" pitchFamily="34" charset="0"/>
                <a:cs typeface="Times New Roman" pitchFamily="18" charset="0"/>
              </a:rPr>
              <a:t>init.</a:t>
            </a:r>
            <a:endParaRPr lang="en-US" altLang="ko-KR" sz="2000" b="1" dirty="0">
              <a:latin typeface="Calibri" pitchFamily="34" charset="0"/>
              <a:cs typeface="Times New Roman" pitchFamily="18" charset="0"/>
            </a:endParaRPr>
          </a:p>
          <a:p>
            <a:pPr>
              <a:lnSpc>
                <a:spcPct val="150000"/>
              </a:lnSpc>
            </a:pPr>
            <a:r>
              <a:rPr lang="en-US" altLang="ko-KR" i="1" dirty="0">
                <a:latin typeface="Calibri" pitchFamily="34" charset="0"/>
                <a:cs typeface="Times New Roman" pitchFamily="18" charset="0"/>
              </a:rPr>
              <a:t>     (</a:t>
            </a:r>
            <a:r>
              <a:rPr lang="en-US" altLang="ko-KR" i="1" dirty="0" err="1">
                <a:latin typeface="Calibri" pitchFamily="34" charset="0"/>
                <a:cs typeface="Times New Roman" pitchFamily="18" charset="0"/>
              </a:rPr>
              <a:t>Systemd</a:t>
            </a:r>
            <a:r>
              <a:rPr lang="en-US" altLang="ko-KR" i="1" dirty="0">
                <a:latin typeface="Calibri" pitchFamily="34" charset="0"/>
                <a:cs typeface="Times New Roman" pitchFamily="18" charset="0"/>
              </a:rPr>
              <a:t> was selected as default ‘</a:t>
            </a:r>
            <a:r>
              <a:rPr lang="en-US" altLang="ko-KR" i="1" dirty="0" err="1">
                <a:latin typeface="Calibri" pitchFamily="34" charset="0"/>
                <a:cs typeface="Times New Roman" pitchFamily="18" charset="0"/>
              </a:rPr>
              <a:t>init</a:t>
            </a:r>
            <a:r>
              <a:rPr lang="en-US" altLang="ko-KR" i="1" dirty="0">
                <a:latin typeface="Calibri" pitchFamily="34" charset="0"/>
                <a:cs typeface="Times New Roman" pitchFamily="18" charset="0"/>
              </a:rPr>
              <a:t>’ daemon on Fedora 20, RHEL7, and Ubuntu 14.10)</a:t>
            </a:r>
            <a:endParaRPr lang="ko-KR" altLang="en-US" i="1" dirty="0">
              <a:latin typeface="Calibri" pitchFamily="34" charset="0"/>
              <a:cs typeface="Times New Roman" pitchFamily="18" charset="0"/>
            </a:endParaRPr>
          </a:p>
        </p:txBody>
      </p:sp>
      <p:pic>
        <p:nvPicPr>
          <p:cNvPr id="1026" name="Picture 2" descr="http://kaina24.lt/img/4074/1/samsung-ue48h620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417923"/>
            <a:ext cx="4118986" cy="281938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3204778"/>
            <a:ext cx="3640310" cy="3001538"/>
          </a:xfrm>
          <a:prstGeom prst="roundRect">
            <a:avLst>
              <a:gd name="adj" fmla="val 126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직사각형 3"/>
          <p:cNvSpPr/>
          <p:nvPr/>
        </p:nvSpPr>
        <p:spPr>
          <a:xfrm>
            <a:off x="1547664" y="4568448"/>
            <a:ext cx="1656184" cy="93610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latin typeface="Calibri" pitchFamily="34" charset="0"/>
            </a:endParaRPr>
          </a:p>
        </p:txBody>
      </p:sp>
      <p:sp>
        <p:nvSpPr>
          <p:cNvPr id="10" name="제목 1"/>
          <p:cNvSpPr txBox="1">
            <a:spLocks/>
          </p:cNvSpPr>
          <p:nvPr/>
        </p:nvSpPr>
        <p:spPr>
          <a:xfrm>
            <a:off x="0" y="-27384"/>
            <a:ext cx="9144000" cy="1143000"/>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4000" b="1" dirty="0">
                <a:latin typeface="Calibri" pitchFamily="34" charset="0"/>
                <a:cs typeface="Times New Roman" pitchFamily="18" charset="0"/>
              </a:rPr>
              <a:t>Experimental Environment</a:t>
            </a:r>
          </a:p>
        </p:txBody>
      </p:sp>
      <p:sp>
        <p:nvSpPr>
          <p:cNvPr id="2" name="직사각형 1"/>
          <p:cNvSpPr/>
          <p:nvPr/>
        </p:nvSpPr>
        <p:spPr>
          <a:xfrm>
            <a:off x="1714464" y="4829090"/>
            <a:ext cx="1417376" cy="400110"/>
          </a:xfrm>
          <a:prstGeom prst="rect">
            <a:avLst/>
          </a:prstGeom>
        </p:spPr>
        <p:txBody>
          <a:bodyPr wrap="none">
            <a:spAutoFit/>
          </a:bodyPr>
          <a:lstStyle/>
          <a:p>
            <a:r>
              <a:rPr lang="en-US" altLang="ko-KR" sz="2000" b="1" dirty="0">
                <a:solidFill>
                  <a:schemeClr val="bg1"/>
                </a:solidFill>
                <a:latin typeface="Calibri" pitchFamily="34" charset="0"/>
                <a:cs typeface="Times New Roman" pitchFamily="18" charset="0"/>
              </a:rPr>
              <a:t>UE48H6200</a:t>
            </a:r>
            <a:endParaRPr lang="ko-KR" altLang="en-US" sz="2000" b="1" dirty="0">
              <a:solidFill>
                <a:schemeClr val="bg1"/>
              </a:solidFill>
            </a:endParaRPr>
          </a:p>
        </p:txBody>
      </p:sp>
      <p:sp>
        <p:nvSpPr>
          <p:cNvPr id="8" name="자유형 7"/>
          <p:cNvSpPr/>
          <p:nvPr/>
        </p:nvSpPr>
        <p:spPr>
          <a:xfrm>
            <a:off x="3232876" y="3196105"/>
            <a:ext cx="1886858" cy="2989943"/>
          </a:xfrm>
          <a:custGeom>
            <a:avLst/>
            <a:gdLst>
              <a:gd name="connsiteX0" fmla="*/ 0 w 1886858"/>
              <a:gd name="connsiteY0" fmla="*/ 1364343 h 2989943"/>
              <a:gd name="connsiteX1" fmla="*/ 1872343 w 1886858"/>
              <a:gd name="connsiteY1" fmla="*/ 0 h 2989943"/>
              <a:gd name="connsiteX2" fmla="*/ 1886858 w 1886858"/>
              <a:gd name="connsiteY2" fmla="*/ 2989943 h 2989943"/>
              <a:gd name="connsiteX3" fmla="*/ 0 w 1886858"/>
              <a:gd name="connsiteY3" fmla="*/ 2293257 h 2989943"/>
              <a:gd name="connsiteX4" fmla="*/ 0 w 1886858"/>
              <a:gd name="connsiteY4" fmla="*/ 1364343 h 2989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858" h="2989943">
                <a:moveTo>
                  <a:pt x="0" y="1364343"/>
                </a:moveTo>
                <a:lnTo>
                  <a:pt x="1872343" y="0"/>
                </a:lnTo>
                <a:cubicBezTo>
                  <a:pt x="1877181" y="996648"/>
                  <a:pt x="1882020" y="1993295"/>
                  <a:pt x="1886858" y="2989943"/>
                </a:cubicBezTo>
                <a:lnTo>
                  <a:pt x="0" y="2293257"/>
                </a:lnTo>
                <a:lnTo>
                  <a:pt x="0" y="1364343"/>
                </a:lnTo>
                <a:close/>
              </a:path>
            </a:pathLst>
          </a:custGeom>
        </p:spPr>
        <p:style>
          <a:lnRef idx="1">
            <a:schemeClr val="dk1"/>
          </a:lnRef>
          <a:fillRef idx="3">
            <a:schemeClr val="dk1"/>
          </a:fillRef>
          <a:effectRef idx="2">
            <a:schemeClr val="dk1"/>
          </a:effectRef>
          <a:fontRef idx="minor">
            <a:schemeClr val="lt1"/>
          </a:fontRef>
        </p:style>
        <p:txBody>
          <a:bodyPr rtlCol="0" anchor="ctr"/>
          <a:lstStyle/>
          <a:p>
            <a:pPr algn="ctr"/>
            <a:endParaRPr lang="ko-KR" altLang="en-US"/>
          </a:p>
        </p:txBody>
      </p:sp>
      <p:sp>
        <p:nvSpPr>
          <p:cNvPr id="9" name="슬라이드 번호 개체 틀 2"/>
          <p:cNvSpPr>
            <a:spLocks noGrp="1"/>
          </p:cNvSpPr>
          <p:nvPr>
            <p:ph type="sldNum" sz="quarter" idx="12"/>
          </p:nvPr>
        </p:nvSpPr>
        <p:spPr>
          <a:xfrm>
            <a:off x="6553200" y="6356350"/>
            <a:ext cx="2133600" cy="365125"/>
          </a:xfrm>
        </p:spPr>
        <p:txBody>
          <a:bodyPr/>
          <a:lstStyle/>
          <a:p>
            <a:fld id="{2ABFCFA3-7D24-4157-B23E-56D1E6B6960D}" type="slidenum">
              <a:rPr lang="ko-KR" altLang="en-US" smtClean="0">
                <a:latin typeface="Calibri" pitchFamily="34" charset="0"/>
                <a:cs typeface="Times New Roman" pitchFamily="18" charset="0"/>
              </a:rPr>
              <a:pPr/>
              <a:t>29</a:t>
            </a:fld>
            <a:endParaRPr lang="ko-KR" altLang="en-US" dirty="0">
              <a:latin typeface="Calibri" pitchFamily="34" charset="0"/>
              <a:cs typeface="Times New Roman" pitchFamily="18" charset="0"/>
            </a:endParaRPr>
          </a:p>
        </p:txBody>
      </p:sp>
      <p:sp>
        <p:nvSpPr>
          <p:cNvPr id="5" name="직사각형 4"/>
          <p:cNvSpPr/>
          <p:nvPr/>
        </p:nvSpPr>
        <p:spPr>
          <a:xfrm>
            <a:off x="5364088" y="5229200"/>
            <a:ext cx="3168352" cy="830997"/>
          </a:xfrm>
          <a:prstGeom prst="rect">
            <a:avLst/>
          </a:prstGeom>
          <a:solidFill>
            <a:schemeClr val="bg1">
              <a:alpha val="70000"/>
            </a:schemeClr>
          </a:solidFill>
        </p:spPr>
        <p:txBody>
          <a:bodyPr wrap="square">
            <a:spAutoFit/>
          </a:bodyPr>
          <a:lstStyle/>
          <a:p>
            <a:r>
              <a:rPr lang="en-US" altLang="ko-KR" sz="2400" b="1" dirty="0">
                <a:latin typeface="Calibri" pitchFamily="34" charset="0"/>
                <a:cs typeface="Times New Roman" pitchFamily="18" charset="0"/>
              </a:rPr>
              <a:t>4 Cortex-A9 CPU Cores &amp;</a:t>
            </a:r>
            <a:r>
              <a:rPr lang="en-US" altLang="ko-KR" sz="2400" dirty="0">
                <a:latin typeface="Calibri" pitchFamily="34" charset="0"/>
                <a:cs typeface="Times New Roman" pitchFamily="18" charset="0"/>
              </a:rPr>
              <a:t> 1GiB RAM</a:t>
            </a:r>
          </a:p>
        </p:txBody>
      </p:sp>
    </p:spTree>
    <p:extLst>
      <p:ext uri="{BB962C8B-B14F-4D97-AF65-F5344CB8AC3E}">
        <p14:creationId xmlns:p14="http://schemas.microsoft.com/office/powerpoint/2010/main" val="109258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27"/>
                                        </p:tgtEl>
                                        <p:attrNameLst>
                                          <p:attrName>style.visibility</p:attrName>
                                        </p:attrNameLst>
                                      </p:cBhvr>
                                      <p:to>
                                        <p:strVal val="visible"/>
                                      </p:to>
                                    </p:set>
                                    <p:anim calcmode="lin" valueType="num">
                                      <p:cBhvr additive="base">
                                        <p:cTn id="12" dur="500" fill="hold"/>
                                        <p:tgtEl>
                                          <p:spTgt spid="1027"/>
                                        </p:tgtEl>
                                        <p:attrNameLst>
                                          <p:attrName>ppt_x</p:attrName>
                                        </p:attrNameLst>
                                      </p:cBhvr>
                                      <p:tavLst>
                                        <p:tav tm="0">
                                          <p:val>
                                            <p:strVal val="#ppt_x"/>
                                          </p:val>
                                        </p:tav>
                                        <p:tav tm="100000">
                                          <p:val>
                                            <p:strVal val="#ppt_x"/>
                                          </p:val>
                                        </p:tav>
                                      </p:tavLst>
                                    </p:anim>
                                    <p:anim calcmode="lin" valueType="num">
                                      <p:cBhvr additive="base">
                                        <p:cTn id="13" dur="500" fill="hold"/>
                                        <p:tgtEl>
                                          <p:spTgt spid="102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97375DC0-272E-AD8F-10E6-2D487F98A288}"/>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8" name="제목 1"/>
          <p:cNvSpPr>
            <a:spLocks noGrp="1"/>
          </p:cNvSpPr>
          <p:nvPr>
            <p:ph type="title"/>
          </p:nvPr>
        </p:nvSpPr>
        <p:spPr>
          <a:xfrm>
            <a:off x="0" y="0"/>
            <a:ext cx="9144000" cy="1124744"/>
          </a:xfrm>
        </p:spPr>
        <p:txBody>
          <a:bodyPr>
            <a:noAutofit/>
          </a:bodyPr>
          <a:lstStyle/>
          <a:p>
            <a:r>
              <a:rPr lang="en-US" altLang="ko-KR" sz="4000" b="1" dirty="0">
                <a:latin typeface="Calibri" pitchFamily="34" charset="0"/>
                <a:cs typeface="Times New Roman" pitchFamily="18" charset="0"/>
              </a:rPr>
              <a:t>Customer Suspects Energy Efficiency</a:t>
            </a:r>
            <a:endParaRPr lang="ko-KR" altLang="en-US" sz="4000" b="1" dirty="0">
              <a:latin typeface="Calibri" pitchFamily="34" charset="0"/>
              <a:cs typeface="Times New Roman" pitchFamily="18" charset="0"/>
            </a:endParaRPr>
          </a:p>
        </p:txBody>
      </p:sp>
      <p:sp>
        <p:nvSpPr>
          <p:cNvPr id="3" name="직사각형 2"/>
          <p:cNvSpPr/>
          <p:nvPr/>
        </p:nvSpPr>
        <p:spPr>
          <a:xfrm>
            <a:off x="251520" y="1340768"/>
            <a:ext cx="8614153" cy="461665"/>
          </a:xfrm>
          <a:prstGeom prst="rect">
            <a:avLst/>
          </a:prstGeom>
        </p:spPr>
        <p:txBody>
          <a:bodyPr wrap="none">
            <a:spAutoFit/>
          </a:bodyPr>
          <a:lstStyle/>
          <a:p>
            <a:pPr marL="285750" indent="-285750">
              <a:buFont typeface="Arial" pitchFamily="34" charset="0"/>
              <a:buChar char="•"/>
            </a:pPr>
            <a:r>
              <a:rPr lang="en-US" altLang="ko-KR" sz="2400" dirty="0">
                <a:latin typeface="Calibri" pitchFamily="34" charset="0"/>
                <a:cs typeface="Times New Roman" pitchFamily="18" charset="0"/>
              </a:rPr>
              <a:t>Video: High standby power consumption from some TV models</a:t>
            </a:r>
            <a:endParaRPr lang="ko-KR" altLang="en-US" sz="2400" dirty="0">
              <a:latin typeface="Calibri" pitchFamily="34" charset="0"/>
              <a:cs typeface="Times New Roman" pitchFamily="18" charset="0"/>
            </a:endParaRPr>
          </a:p>
        </p:txBody>
      </p:sp>
      <p:pic>
        <p:nvPicPr>
          <p:cNvPr id="5" name="[P][concept] standby-mode-power-consumption13.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844824"/>
            <a:ext cx="9130596" cy="4392488"/>
          </a:xfrm>
          <a:prstGeom prst="rect">
            <a:avLst/>
          </a:prstGeom>
        </p:spPr>
      </p:pic>
      <p:sp>
        <p:nvSpPr>
          <p:cNvPr id="6" name="슬라이드 번호 개체 틀 2"/>
          <p:cNvSpPr>
            <a:spLocks noGrp="1"/>
          </p:cNvSpPr>
          <p:nvPr>
            <p:ph type="sldNum" sz="quarter" idx="12"/>
          </p:nvPr>
        </p:nvSpPr>
        <p:spPr>
          <a:xfrm>
            <a:off x="6553200" y="6356350"/>
            <a:ext cx="2133600" cy="365125"/>
          </a:xfrm>
        </p:spPr>
        <p:txBody>
          <a:bodyPr/>
          <a:lstStyle/>
          <a:p>
            <a:fld id="{2ABFCFA3-7D24-4157-B23E-56D1E6B6960D}" type="slidenum">
              <a:rPr lang="ko-KR" altLang="en-US" smtClean="0">
                <a:latin typeface="Calibri" pitchFamily="34" charset="0"/>
                <a:cs typeface="Times New Roman" pitchFamily="18" charset="0"/>
              </a:rPr>
              <a:pPr/>
              <a:t>3</a:t>
            </a:fld>
            <a:endParaRPr lang="ko-KR" altLang="en-US" dirty="0">
              <a:latin typeface="Calibri" pitchFamily="34" charset="0"/>
              <a:cs typeface="Times New Roman" pitchFamily="18" charset="0"/>
            </a:endParaRPr>
          </a:p>
        </p:txBody>
      </p:sp>
    </p:spTree>
    <p:extLst>
      <p:ext uri="{BB962C8B-B14F-4D97-AF65-F5344CB8AC3E}">
        <p14:creationId xmlns:p14="http://schemas.microsoft.com/office/powerpoint/2010/main" val="360466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a:extLst>
              <a:ext uri="{FF2B5EF4-FFF2-40B4-BE49-F238E27FC236}">
                <a16:creationId xmlns:a16="http://schemas.microsoft.com/office/drawing/2014/main" id="{13B8D654-870A-1EB6-284D-44E30A580A8C}"/>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3" name="직사각형 32"/>
          <p:cNvSpPr/>
          <p:nvPr/>
        </p:nvSpPr>
        <p:spPr>
          <a:xfrm>
            <a:off x="5383971" y="836772"/>
            <a:ext cx="1894120" cy="5371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itchFamily="34" charset="0"/>
            </a:endParaRPr>
          </a:p>
        </p:txBody>
      </p:sp>
      <p:sp>
        <p:nvSpPr>
          <p:cNvPr id="2" name="직사각형 1"/>
          <p:cNvSpPr/>
          <p:nvPr/>
        </p:nvSpPr>
        <p:spPr>
          <a:xfrm>
            <a:off x="5439053" y="832125"/>
            <a:ext cx="1621304" cy="5371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itchFamily="34" charset="0"/>
            </a:endParaRPr>
          </a:p>
        </p:txBody>
      </p:sp>
      <p:sp>
        <p:nvSpPr>
          <p:cNvPr id="117" name="제목 1"/>
          <p:cNvSpPr txBox="1">
            <a:spLocks/>
          </p:cNvSpPr>
          <p:nvPr/>
        </p:nvSpPr>
        <p:spPr>
          <a:xfrm>
            <a:off x="0" y="-27384"/>
            <a:ext cx="9144000" cy="1143000"/>
          </a:xfrm>
          <a:prstGeom prst="rect">
            <a:avLst/>
          </a:prstGeom>
        </p:spPr>
        <p:txBody>
          <a:bodyPr vert="horz" lIns="91440" tIns="45720" rIns="91440" bIns="45720" rtlCol="0" anchor="ctr">
            <a:normAutofit fontScale="92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4000" b="1" dirty="0">
                <a:latin typeface="Calibri" pitchFamily="34" charset="0"/>
                <a:cs typeface="Times New Roman" pitchFamily="18" charset="0"/>
              </a:rPr>
              <a:t>Boosting Service Start Time w/ RCU Booster</a:t>
            </a:r>
          </a:p>
        </p:txBody>
      </p:sp>
      <p:grpSp>
        <p:nvGrpSpPr>
          <p:cNvPr id="5" name="그룹 4"/>
          <p:cNvGrpSpPr/>
          <p:nvPr/>
        </p:nvGrpSpPr>
        <p:grpSpPr>
          <a:xfrm>
            <a:off x="5604494" y="852443"/>
            <a:ext cx="3415709" cy="5620638"/>
            <a:chOff x="5604494" y="852443"/>
            <a:chExt cx="3415709" cy="5620638"/>
          </a:xfrm>
        </p:grpSpPr>
        <p:sp>
          <p:nvSpPr>
            <p:cNvPr id="37" name="직사각형 36"/>
            <p:cNvSpPr/>
            <p:nvPr/>
          </p:nvSpPr>
          <p:spPr>
            <a:xfrm>
              <a:off x="5967700" y="3201318"/>
              <a:ext cx="3046838" cy="1395394"/>
            </a:xfrm>
            <a:prstGeom prst="rect">
              <a:avLst/>
            </a:prstGeom>
            <a:ln w="1270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dirty="0">
                <a:latin typeface="Calibri" pitchFamily="34" charset="0"/>
                <a:cs typeface="Times New Roman" pitchFamily="18" charset="0"/>
              </a:endParaRPr>
            </a:p>
          </p:txBody>
        </p:sp>
        <p:sp>
          <p:nvSpPr>
            <p:cNvPr id="38" name="직사각형 37"/>
            <p:cNvSpPr/>
            <p:nvPr/>
          </p:nvSpPr>
          <p:spPr>
            <a:xfrm>
              <a:off x="5955752" y="3139308"/>
              <a:ext cx="1048813" cy="307777"/>
            </a:xfrm>
            <a:prstGeom prst="rect">
              <a:avLst/>
            </a:prstGeom>
          </p:spPr>
          <p:txBody>
            <a:bodyPr wrap="none">
              <a:spAutoFit/>
            </a:bodyPr>
            <a:lstStyle/>
            <a:p>
              <a:pPr algn="ctr"/>
              <a:r>
                <a:rPr lang="en-US" altLang="ko-KR" sz="1400" i="1" dirty="0">
                  <a:latin typeface="Calibri" pitchFamily="34" charset="0"/>
                  <a:cs typeface="Times New Roman" pitchFamily="18" charset="0"/>
                </a:rPr>
                <a:t>Core Engine</a:t>
              </a:r>
              <a:endParaRPr lang="ko-KR" altLang="en-US" sz="1400" i="1" dirty="0">
                <a:latin typeface="Calibri" pitchFamily="34" charset="0"/>
                <a:cs typeface="Times New Roman" pitchFamily="18" charset="0"/>
              </a:endParaRPr>
            </a:p>
          </p:txBody>
        </p:sp>
        <p:sp>
          <p:nvSpPr>
            <p:cNvPr id="39" name="직사각형 38"/>
            <p:cNvSpPr/>
            <p:nvPr/>
          </p:nvSpPr>
          <p:spPr>
            <a:xfrm>
              <a:off x="7907546" y="3498772"/>
              <a:ext cx="1003369" cy="621758"/>
            </a:xfrm>
            <a:prstGeom prst="rect">
              <a:avLst/>
            </a:prstGeom>
            <a:noFill/>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1400" dirty="0">
                  <a:latin typeface="Calibri" pitchFamily="34" charset="0"/>
                  <a:cs typeface="Times New Roman" pitchFamily="18" charset="0"/>
                </a:rPr>
                <a:t>Init kernel-thread Switcher</a:t>
              </a:r>
              <a:endParaRPr lang="ko-KR" altLang="en-US" sz="1400" dirty="0">
                <a:latin typeface="Calibri" pitchFamily="34" charset="0"/>
                <a:cs typeface="Times New Roman" pitchFamily="18" charset="0"/>
              </a:endParaRPr>
            </a:p>
          </p:txBody>
        </p:sp>
        <p:cxnSp>
          <p:nvCxnSpPr>
            <p:cNvPr id="40" name="직선 화살표 연결선 39"/>
            <p:cNvCxnSpPr/>
            <p:nvPr/>
          </p:nvCxnSpPr>
          <p:spPr>
            <a:xfrm flipV="1">
              <a:off x="7669998" y="3760139"/>
              <a:ext cx="247404" cy="1"/>
            </a:xfrm>
            <a:prstGeom prst="straightConnector1">
              <a:avLst/>
            </a:prstGeom>
            <a:ln>
              <a:prstDash val="sysDot"/>
              <a:tailEnd type="triangle" w="med" len="med"/>
            </a:ln>
          </p:spPr>
          <p:style>
            <a:lnRef idx="2">
              <a:schemeClr val="dk1"/>
            </a:lnRef>
            <a:fillRef idx="0">
              <a:schemeClr val="dk1"/>
            </a:fillRef>
            <a:effectRef idx="1">
              <a:schemeClr val="dk1"/>
            </a:effectRef>
            <a:fontRef idx="minor">
              <a:schemeClr val="tx1"/>
            </a:fontRef>
          </p:style>
        </p:cxnSp>
        <p:sp>
          <p:nvSpPr>
            <p:cNvPr id="42" name="직사각형 41"/>
            <p:cNvSpPr/>
            <p:nvPr/>
          </p:nvSpPr>
          <p:spPr>
            <a:xfrm>
              <a:off x="7060358" y="3790806"/>
              <a:ext cx="534414" cy="340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a:latin typeface="Calibri" pitchFamily="34" charset="0"/>
                  <a:cs typeface="Times New Roman" pitchFamily="18" charset="0"/>
                </a:rPr>
                <a:t>Q</a:t>
              </a:r>
              <a:endParaRPr lang="ko-KR" altLang="en-US" sz="1200" dirty="0">
                <a:latin typeface="Calibri" pitchFamily="34" charset="0"/>
                <a:cs typeface="Times New Roman" pitchFamily="18" charset="0"/>
              </a:endParaRPr>
            </a:p>
          </p:txBody>
        </p:sp>
        <p:sp>
          <p:nvSpPr>
            <p:cNvPr id="43" name="직사각형 42"/>
            <p:cNvSpPr/>
            <p:nvPr/>
          </p:nvSpPr>
          <p:spPr>
            <a:xfrm>
              <a:off x="7060358" y="3424133"/>
              <a:ext cx="534414" cy="316746"/>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1000" dirty="0">
                  <a:latin typeface="Calibri" pitchFamily="34" charset="0"/>
                  <a:cs typeface="Times New Roman" pitchFamily="18" charset="0"/>
                </a:rPr>
                <a:t>N</a:t>
              </a:r>
              <a:endParaRPr lang="ko-KR" altLang="en-US" sz="1000" dirty="0">
                <a:latin typeface="Calibri" pitchFamily="34" charset="0"/>
                <a:cs typeface="Times New Roman" pitchFamily="18" charset="0"/>
              </a:endParaRPr>
            </a:p>
          </p:txBody>
        </p:sp>
        <p:sp>
          <p:nvSpPr>
            <p:cNvPr id="44" name="직사각형 43"/>
            <p:cNvSpPr/>
            <p:nvPr/>
          </p:nvSpPr>
          <p:spPr>
            <a:xfrm>
              <a:off x="6821196" y="4198228"/>
              <a:ext cx="922436" cy="461665"/>
            </a:xfrm>
            <a:prstGeom prst="rect">
              <a:avLst/>
            </a:prstGeom>
          </p:spPr>
          <p:txBody>
            <a:bodyPr wrap="square">
              <a:spAutoFit/>
            </a:bodyPr>
            <a:lstStyle/>
            <a:p>
              <a:pPr algn="ctr"/>
              <a:r>
                <a:rPr lang="en-US" altLang="ko-KR" sz="1200" dirty="0">
                  <a:latin typeface="Calibri" pitchFamily="34" charset="0"/>
                  <a:cs typeface="Times New Roman" pitchFamily="18" charset="0"/>
                </a:rPr>
                <a:t>RCU Booster</a:t>
              </a:r>
              <a:endParaRPr lang="ko-KR" altLang="en-US" sz="1200" dirty="0">
                <a:latin typeface="Calibri" pitchFamily="34" charset="0"/>
                <a:cs typeface="Times New Roman" pitchFamily="18" charset="0"/>
              </a:endParaRPr>
            </a:p>
          </p:txBody>
        </p:sp>
        <p:sp>
          <p:nvSpPr>
            <p:cNvPr id="45" name="직사각형 44"/>
            <p:cNvSpPr/>
            <p:nvPr/>
          </p:nvSpPr>
          <p:spPr>
            <a:xfrm>
              <a:off x="6034639" y="3360723"/>
              <a:ext cx="702895" cy="810880"/>
            </a:xfrm>
            <a:prstGeom prst="rect">
              <a:avLst/>
            </a:prstGeom>
            <a:noFill/>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dirty="0">
                <a:latin typeface="Calibri" pitchFamily="34" charset="0"/>
                <a:cs typeface="Times New Roman" pitchFamily="18" charset="0"/>
              </a:endParaRPr>
            </a:p>
          </p:txBody>
        </p:sp>
        <p:sp>
          <p:nvSpPr>
            <p:cNvPr id="46" name="직사각형 45"/>
            <p:cNvSpPr/>
            <p:nvPr/>
          </p:nvSpPr>
          <p:spPr>
            <a:xfrm>
              <a:off x="6120831" y="3779869"/>
              <a:ext cx="534414" cy="340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200" dirty="0">
                  <a:latin typeface="Calibri" pitchFamily="34" charset="0"/>
                  <a:cs typeface="Times New Roman" pitchFamily="18" charset="0"/>
                </a:rPr>
                <a:t>Q</a:t>
              </a:r>
              <a:endParaRPr lang="ko-KR" altLang="en-US" sz="1200" dirty="0">
                <a:latin typeface="Calibri" pitchFamily="34" charset="0"/>
                <a:cs typeface="Times New Roman" pitchFamily="18" charset="0"/>
              </a:endParaRPr>
            </a:p>
          </p:txBody>
        </p:sp>
        <p:sp>
          <p:nvSpPr>
            <p:cNvPr id="47" name="직사각형 46"/>
            <p:cNvSpPr/>
            <p:nvPr/>
          </p:nvSpPr>
          <p:spPr>
            <a:xfrm>
              <a:off x="6120831" y="3422353"/>
              <a:ext cx="534414" cy="307589"/>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1000" dirty="0">
                  <a:latin typeface="Calibri" pitchFamily="34" charset="0"/>
                  <a:cs typeface="Times New Roman" pitchFamily="18" charset="0"/>
                </a:rPr>
                <a:t>N</a:t>
              </a:r>
              <a:endParaRPr lang="ko-KR" altLang="en-US" sz="1000" dirty="0">
                <a:latin typeface="Calibri" pitchFamily="34" charset="0"/>
                <a:cs typeface="Times New Roman" pitchFamily="18" charset="0"/>
              </a:endParaRPr>
            </a:p>
          </p:txBody>
        </p:sp>
        <p:sp>
          <p:nvSpPr>
            <p:cNvPr id="48" name="직사각형 47"/>
            <p:cNvSpPr/>
            <p:nvPr/>
          </p:nvSpPr>
          <p:spPr>
            <a:xfrm>
              <a:off x="5983591" y="4199147"/>
              <a:ext cx="1010716" cy="461665"/>
            </a:xfrm>
            <a:prstGeom prst="rect">
              <a:avLst/>
            </a:prstGeom>
          </p:spPr>
          <p:txBody>
            <a:bodyPr wrap="square">
              <a:spAutoFit/>
            </a:bodyPr>
            <a:lstStyle/>
            <a:p>
              <a:pPr algn="ctr"/>
              <a:r>
                <a:rPr lang="en-US" altLang="ko-KR" sz="1200" dirty="0">
                  <a:latin typeface="Calibri" pitchFamily="34" charset="0"/>
                  <a:cs typeface="Times New Roman" pitchFamily="18" charset="0"/>
                </a:rPr>
                <a:t>On-demand</a:t>
              </a:r>
            </a:p>
            <a:p>
              <a:pPr algn="ctr"/>
              <a:r>
                <a:rPr lang="en-US" altLang="ko-KR" sz="1200" dirty="0">
                  <a:latin typeface="Calibri" pitchFamily="34" charset="0"/>
                  <a:cs typeface="Times New Roman" pitchFamily="18" charset="0"/>
                </a:rPr>
                <a:t>Modularizer</a:t>
              </a:r>
              <a:endParaRPr lang="ko-KR" altLang="en-US" sz="1200" dirty="0">
                <a:latin typeface="Calibri" pitchFamily="34" charset="0"/>
                <a:cs typeface="Times New Roman" pitchFamily="18" charset="0"/>
              </a:endParaRPr>
            </a:p>
          </p:txBody>
        </p:sp>
        <p:cxnSp>
          <p:nvCxnSpPr>
            <p:cNvPr id="49" name="직선 화살표 연결선 48"/>
            <p:cNvCxnSpPr/>
            <p:nvPr/>
          </p:nvCxnSpPr>
          <p:spPr>
            <a:xfrm flipV="1">
              <a:off x="6748256" y="3759407"/>
              <a:ext cx="246051" cy="1"/>
            </a:xfrm>
            <a:prstGeom prst="straightConnector1">
              <a:avLst/>
            </a:prstGeom>
            <a:ln>
              <a:prstDash val="sysDot"/>
              <a:tailEnd type="triangle" w="med" len="med"/>
            </a:ln>
          </p:spPr>
          <p:style>
            <a:lnRef idx="2">
              <a:schemeClr val="dk1"/>
            </a:lnRef>
            <a:fillRef idx="0">
              <a:schemeClr val="dk1"/>
            </a:fillRef>
            <a:effectRef idx="1">
              <a:schemeClr val="dk1"/>
            </a:effectRef>
            <a:fontRef idx="minor">
              <a:schemeClr val="tx1"/>
            </a:fontRef>
          </p:style>
        </p:cxnSp>
        <p:sp>
          <p:nvSpPr>
            <p:cNvPr id="50" name="TextBox 49"/>
            <p:cNvSpPr txBox="1"/>
            <p:nvPr/>
          </p:nvSpPr>
          <p:spPr>
            <a:xfrm>
              <a:off x="6688859" y="3471231"/>
              <a:ext cx="383296" cy="276999"/>
            </a:xfrm>
            <a:prstGeom prst="rect">
              <a:avLst/>
            </a:prstGeom>
            <a:noFill/>
          </p:spPr>
          <p:txBody>
            <a:bodyPr wrap="square" rtlCol="0">
              <a:spAutoFit/>
            </a:bodyPr>
            <a:lstStyle/>
            <a:p>
              <a:r>
                <a:rPr lang="en-US" altLang="ko-KR" sz="1200" dirty="0">
                  <a:latin typeface="Calibri" pitchFamily="34" charset="0"/>
                  <a:cs typeface="Times New Roman" pitchFamily="18" charset="0"/>
                </a:rPr>
                <a:t>(1)</a:t>
              </a:r>
              <a:endParaRPr lang="ko-KR" altLang="en-US" sz="1200" dirty="0">
                <a:latin typeface="Calibri" pitchFamily="34" charset="0"/>
                <a:cs typeface="Times New Roman" pitchFamily="18" charset="0"/>
              </a:endParaRPr>
            </a:p>
          </p:txBody>
        </p:sp>
        <p:sp>
          <p:nvSpPr>
            <p:cNvPr id="51" name="TextBox 50"/>
            <p:cNvSpPr txBox="1"/>
            <p:nvPr/>
          </p:nvSpPr>
          <p:spPr>
            <a:xfrm>
              <a:off x="7628891" y="3482167"/>
              <a:ext cx="384550" cy="276999"/>
            </a:xfrm>
            <a:prstGeom prst="rect">
              <a:avLst/>
            </a:prstGeom>
            <a:noFill/>
          </p:spPr>
          <p:txBody>
            <a:bodyPr wrap="square" rtlCol="0">
              <a:spAutoFit/>
            </a:bodyPr>
            <a:lstStyle/>
            <a:p>
              <a:r>
                <a:rPr lang="en-US" altLang="ko-KR" sz="1200" dirty="0">
                  <a:latin typeface="Calibri" pitchFamily="34" charset="0"/>
                  <a:cs typeface="Times New Roman" pitchFamily="18" charset="0"/>
                </a:rPr>
                <a:t>(2)</a:t>
              </a:r>
              <a:endParaRPr lang="ko-KR" altLang="en-US" sz="1200" dirty="0">
                <a:latin typeface="Calibri" pitchFamily="34" charset="0"/>
                <a:cs typeface="Times New Roman" pitchFamily="18" charset="0"/>
              </a:endParaRPr>
            </a:p>
          </p:txBody>
        </p:sp>
        <p:sp>
          <p:nvSpPr>
            <p:cNvPr id="52" name="TextBox 51"/>
            <p:cNvSpPr txBox="1"/>
            <p:nvPr/>
          </p:nvSpPr>
          <p:spPr>
            <a:xfrm>
              <a:off x="8409467" y="3263328"/>
              <a:ext cx="418466" cy="276999"/>
            </a:xfrm>
            <a:prstGeom prst="rect">
              <a:avLst/>
            </a:prstGeom>
            <a:noFill/>
          </p:spPr>
          <p:txBody>
            <a:bodyPr wrap="square" rtlCol="0">
              <a:spAutoFit/>
            </a:bodyPr>
            <a:lstStyle/>
            <a:p>
              <a:r>
                <a:rPr lang="en-US" altLang="ko-KR" sz="1200" dirty="0">
                  <a:latin typeface="Calibri" pitchFamily="34" charset="0"/>
                  <a:cs typeface="Times New Roman" pitchFamily="18" charset="0"/>
                </a:rPr>
                <a:t>(3)</a:t>
              </a:r>
              <a:endParaRPr lang="ko-KR" altLang="en-US" sz="1200" dirty="0">
                <a:latin typeface="Calibri" pitchFamily="34" charset="0"/>
                <a:cs typeface="Times New Roman" pitchFamily="18" charset="0"/>
              </a:endParaRPr>
            </a:p>
          </p:txBody>
        </p:sp>
        <p:sp>
          <p:nvSpPr>
            <p:cNvPr id="53" name="직사각형 52"/>
            <p:cNvSpPr/>
            <p:nvPr/>
          </p:nvSpPr>
          <p:spPr>
            <a:xfrm>
              <a:off x="5967700" y="2215595"/>
              <a:ext cx="3046838" cy="923713"/>
            </a:xfrm>
            <a:prstGeom prst="rect">
              <a:avLst/>
            </a:prstGeom>
            <a:ln w="127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dirty="0">
                <a:latin typeface="Calibri" pitchFamily="34" charset="0"/>
                <a:cs typeface="Times New Roman" pitchFamily="18" charset="0"/>
              </a:endParaRPr>
            </a:p>
          </p:txBody>
        </p:sp>
        <p:sp>
          <p:nvSpPr>
            <p:cNvPr id="54" name="직사각형 53"/>
            <p:cNvSpPr/>
            <p:nvPr/>
          </p:nvSpPr>
          <p:spPr>
            <a:xfrm>
              <a:off x="6177863" y="2491693"/>
              <a:ext cx="710224" cy="479667"/>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1400" dirty="0">
                  <a:latin typeface="Calibri" pitchFamily="34" charset="0"/>
                  <a:cs typeface="Times New Roman" pitchFamily="18" charset="0"/>
                </a:rPr>
                <a:t>N</a:t>
              </a:r>
              <a:endParaRPr lang="ko-KR" altLang="en-US" sz="1400" dirty="0">
                <a:latin typeface="Calibri" pitchFamily="34" charset="0"/>
                <a:cs typeface="Times New Roman" pitchFamily="18" charset="0"/>
              </a:endParaRPr>
            </a:p>
          </p:txBody>
        </p:sp>
        <p:sp>
          <p:nvSpPr>
            <p:cNvPr id="55" name="직사각형 54"/>
            <p:cNvSpPr/>
            <p:nvPr/>
          </p:nvSpPr>
          <p:spPr>
            <a:xfrm>
              <a:off x="5954866" y="2199658"/>
              <a:ext cx="1401460" cy="307777"/>
            </a:xfrm>
            <a:prstGeom prst="rect">
              <a:avLst/>
            </a:prstGeom>
          </p:spPr>
          <p:txBody>
            <a:bodyPr wrap="square">
              <a:spAutoFit/>
            </a:bodyPr>
            <a:lstStyle/>
            <a:p>
              <a:r>
                <a:rPr lang="en-US" altLang="ko-KR" sz="1400" i="1" dirty="0">
                  <a:latin typeface="Calibri" pitchFamily="34" charset="0"/>
                  <a:cs typeface="Times New Roman" pitchFamily="18" charset="0"/>
                </a:rPr>
                <a:t>Boot-up Engine</a:t>
              </a:r>
              <a:endParaRPr lang="ko-KR" altLang="en-US" sz="1400" i="1" dirty="0">
                <a:latin typeface="Calibri" pitchFamily="34" charset="0"/>
                <a:cs typeface="Times New Roman" pitchFamily="18" charset="0"/>
              </a:endParaRPr>
            </a:p>
          </p:txBody>
        </p:sp>
        <p:sp>
          <p:nvSpPr>
            <p:cNvPr id="56" name="직사각형 55"/>
            <p:cNvSpPr/>
            <p:nvPr/>
          </p:nvSpPr>
          <p:spPr>
            <a:xfrm>
              <a:off x="8228118" y="2491692"/>
              <a:ext cx="715657" cy="4867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400" dirty="0">
                  <a:latin typeface="Calibri" pitchFamily="34" charset="0"/>
                  <a:cs typeface="Times New Roman" pitchFamily="18" charset="0"/>
                </a:rPr>
                <a:t>Q</a:t>
              </a:r>
              <a:endParaRPr lang="ko-KR" altLang="en-US" sz="1400" dirty="0">
                <a:latin typeface="Calibri" pitchFamily="34" charset="0"/>
                <a:cs typeface="Times New Roman" pitchFamily="18" charset="0"/>
              </a:endParaRPr>
            </a:p>
          </p:txBody>
        </p:sp>
        <p:sp>
          <p:nvSpPr>
            <p:cNvPr id="57" name="순서도: 판단 56"/>
            <p:cNvSpPr/>
            <p:nvPr/>
          </p:nvSpPr>
          <p:spPr>
            <a:xfrm>
              <a:off x="7235037" y="2531928"/>
              <a:ext cx="656419" cy="439431"/>
            </a:xfrm>
            <a:prstGeom prst="flowChartDecision">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dirty="0">
                <a:latin typeface="Calibri" pitchFamily="34" charset="0"/>
                <a:cs typeface="Times New Roman" pitchFamily="18" charset="0"/>
              </a:endParaRPr>
            </a:p>
          </p:txBody>
        </p:sp>
        <p:sp>
          <p:nvSpPr>
            <p:cNvPr id="58" name="TextBox 57"/>
            <p:cNvSpPr txBox="1"/>
            <p:nvPr/>
          </p:nvSpPr>
          <p:spPr>
            <a:xfrm>
              <a:off x="7222544" y="2670242"/>
              <a:ext cx="701934" cy="348813"/>
            </a:xfrm>
            <a:prstGeom prst="rect">
              <a:avLst/>
            </a:prstGeom>
            <a:noFill/>
          </p:spPr>
          <p:txBody>
            <a:bodyPr wrap="square" rtlCol="0">
              <a:spAutoFit/>
            </a:bodyPr>
            <a:lstStyle/>
            <a:p>
              <a:pPr algn="ctr">
                <a:lnSpc>
                  <a:spcPts val="1000"/>
                </a:lnSpc>
              </a:pPr>
              <a:r>
                <a:rPr lang="en-US" altLang="ko-KR" sz="1200" dirty="0">
                  <a:latin typeface="Calibri" pitchFamily="34" charset="0"/>
                  <a:cs typeface="Times New Roman" pitchFamily="18" charset="0"/>
                </a:rPr>
                <a:t>Boosting</a:t>
              </a:r>
            </a:p>
          </p:txBody>
        </p:sp>
        <p:sp>
          <p:nvSpPr>
            <p:cNvPr id="59" name="TextBox 58"/>
            <p:cNvSpPr txBox="1"/>
            <p:nvPr/>
          </p:nvSpPr>
          <p:spPr>
            <a:xfrm>
              <a:off x="6924742" y="2550369"/>
              <a:ext cx="431585" cy="461665"/>
            </a:xfrm>
            <a:prstGeom prst="rect">
              <a:avLst/>
            </a:prstGeom>
            <a:noFill/>
          </p:spPr>
          <p:txBody>
            <a:bodyPr wrap="square" rtlCol="0">
              <a:spAutoFit/>
            </a:bodyPr>
            <a:lstStyle/>
            <a:p>
              <a:r>
                <a:rPr lang="en-US" altLang="ko-KR" sz="1200" dirty="0">
                  <a:latin typeface="Calibri" pitchFamily="34" charset="0"/>
                  <a:cs typeface="Times New Roman" pitchFamily="18" charset="0"/>
                </a:rPr>
                <a:t>No </a:t>
              </a:r>
            </a:p>
            <a:p>
              <a:r>
                <a:rPr lang="en-US" altLang="ko-KR" sz="1200" dirty="0">
                  <a:latin typeface="Calibri" pitchFamily="34" charset="0"/>
                  <a:cs typeface="Times New Roman" pitchFamily="18" charset="0"/>
                </a:rPr>
                <a:t>(4)</a:t>
              </a:r>
              <a:endParaRPr lang="ko-KR" altLang="en-US" sz="1200" dirty="0">
                <a:latin typeface="Calibri" pitchFamily="34" charset="0"/>
                <a:cs typeface="Times New Roman" pitchFamily="18" charset="0"/>
              </a:endParaRPr>
            </a:p>
          </p:txBody>
        </p:sp>
        <p:cxnSp>
          <p:nvCxnSpPr>
            <p:cNvPr id="60" name="직선 화살표 연결선 59"/>
            <p:cNvCxnSpPr/>
            <p:nvPr/>
          </p:nvCxnSpPr>
          <p:spPr>
            <a:xfrm flipV="1">
              <a:off x="7838699" y="2751644"/>
              <a:ext cx="387214" cy="3372"/>
            </a:xfrm>
            <a:prstGeom prst="straightConnector1">
              <a:avLst/>
            </a:prstGeom>
            <a:ln>
              <a:prstDash val="sysDot"/>
              <a:tailEnd type="triangle" w="med" len="med"/>
            </a:ln>
          </p:spPr>
          <p:style>
            <a:lnRef idx="2">
              <a:schemeClr val="dk1"/>
            </a:lnRef>
            <a:fillRef idx="0">
              <a:schemeClr val="dk1"/>
            </a:fillRef>
            <a:effectRef idx="1">
              <a:schemeClr val="dk1"/>
            </a:effectRef>
            <a:fontRef idx="minor">
              <a:schemeClr val="tx1"/>
            </a:fontRef>
          </p:style>
        </p:cxnSp>
        <p:cxnSp>
          <p:nvCxnSpPr>
            <p:cNvPr id="61" name="직선 화살표 연결선 60"/>
            <p:cNvCxnSpPr/>
            <p:nvPr/>
          </p:nvCxnSpPr>
          <p:spPr>
            <a:xfrm flipH="1" flipV="1">
              <a:off x="6921884" y="2755015"/>
              <a:ext cx="288862" cy="1"/>
            </a:xfrm>
            <a:prstGeom prst="straightConnector1">
              <a:avLst/>
            </a:prstGeom>
            <a:ln>
              <a:prstDash val="sysDot"/>
              <a:tailEnd type="triangle" w="med" len="med"/>
            </a:ln>
          </p:spPr>
          <p:style>
            <a:lnRef idx="2">
              <a:schemeClr val="dk1"/>
            </a:lnRef>
            <a:fillRef idx="0">
              <a:schemeClr val="dk1"/>
            </a:fillRef>
            <a:effectRef idx="1">
              <a:schemeClr val="dk1"/>
            </a:effectRef>
            <a:fontRef idx="minor">
              <a:schemeClr val="tx1"/>
            </a:fontRef>
          </p:style>
        </p:cxnSp>
        <p:sp>
          <p:nvSpPr>
            <p:cNvPr id="62" name="TextBox 61"/>
            <p:cNvSpPr txBox="1"/>
            <p:nvPr/>
          </p:nvSpPr>
          <p:spPr>
            <a:xfrm>
              <a:off x="7824565" y="2543256"/>
              <a:ext cx="424943" cy="461665"/>
            </a:xfrm>
            <a:prstGeom prst="rect">
              <a:avLst/>
            </a:prstGeom>
            <a:noFill/>
          </p:spPr>
          <p:txBody>
            <a:bodyPr wrap="square" rtlCol="0">
              <a:spAutoFit/>
            </a:bodyPr>
            <a:lstStyle/>
            <a:p>
              <a:r>
                <a:rPr lang="en-US" altLang="ko-KR" sz="1200" dirty="0">
                  <a:latin typeface="Calibri" pitchFamily="34" charset="0"/>
                  <a:cs typeface="Times New Roman" pitchFamily="18" charset="0"/>
                </a:rPr>
                <a:t>Yes (4)</a:t>
              </a:r>
              <a:endParaRPr lang="ko-KR" altLang="en-US" sz="1200" dirty="0">
                <a:latin typeface="Calibri" pitchFamily="34" charset="0"/>
                <a:cs typeface="Times New Roman" pitchFamily="18" charset="0"/>
              </a:endParaRPr>
            </a:p>
          </p:txBody>
        </p:sp>
        <p:sp>
          <p:nvSpPr>
            <p:cNvPr id="63" name="직사각형 62"/>
            <p:cNvSpPr/>
            <p:nvPr/>
          </p:nvSpPr>
          <p:spPr>
            <a:xfrm>
              <a:off x="5954865" y="852443"/>
              <a:ext cx="3065338" cy="295267"/>
            </a:xfrm>
            <a:prstGeom prst="rect">
              <a:avLst/>
            </a:prstGeom>
            <a:solidFill>
              <a:schemeClr val="bg1"/>
            </a:solidFill>
            <a:ln w="25400" cmpd="sng">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latin typeface="Calibri" pitchFamily="34" charset="0"/>
                  <a:cs typeface="Times New Roman" pitchFamily="18" charset="0"/>
                </a:rPr>
                <a:t>Applications &amp; Services</a:t>
              </a:r>
              <a:endParaRPr lang="ko-KR" altLang="en-US" dirty="0">
                <a:latin typeface="Calibri" pitchFamily="34" charset="0"/>
                <a:cs typeface="Times New Roman" pitchFamily="18" charset="0"/>
              </a:endParaRPr>
            </a:p>
          </p:txBody>
        </p:sp>
        <p:sp>
          <p:nvSpPr>
            <p:cNvPr id="90" name="직사각형 89"/>
            <p:cNvSpPr/>
            <p:nvPr/>
          </p:nvSpPr>
          <p:spPr>
            <a:xfrm>
              <a:off x="5967700" y="1207908"/>
              <a:ext cx="3046838" cy="923713"/>
            </a:xfrm>
            <a:prstGeom prst="rect">
              <a:avLst/>
            </a:prstGeom>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dirty="0">
                <a:latin typeface="Calibri" pitchFamily="34" charset="0"/>
                <a:cs typeface="Times New Roman" pitchFamily="18" charset="0"/>
              </a:endParaRPr>
            </a:p>
          </p:txBody>
        </p:sp>
        <p:sp>
          <p:nvSpPr>
            <p:cNvPr id="91" name="직사각형 90"/>
            <p:cNvSpPr/>
            <p:nvPr/>
          </p:nvSpPr>
          <p:spPr>
            <a:xfrm>
              <a:off x="6177863" y="1477760"/>
              <a:ext cx="715188" cy="485914"/>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1400" dirty="0">
                  <a:latin typeface="Calibri" pitchFamily="34" charset="0"/>
                  <a:cs typeface="Times New Roman" pitchFamily="18" charset="0"/>
                </a:rPr>
                <a:t>N</a:t>
              </a:r>
              <a:endParaRPr lang="ko-KR" altLang="en-US" sz="1400" dirty="0">
                <a:latin typeface="Calibri" pitchFamily="34" charset="0"/>
                <a:cs typeface="Times New Roman" pitchFamily="18" charset="0"/>
              </a:endParaRPr>
            </a:p>
          </p:txBody>
        </p:sp>
        <p:sp>
          <p:nvSpPr>
            <p:cNvPr id="92" name="직사각형 91"/>
            <p:cNvSpPr/>
            <p:nvPr/>
          </p:nvSpPr>
          <p:spPr>
            <a:xfrm>
              <a:off x="8228118" y="1477759"/>
              <a:ext cx="715657" cy="4867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400" dirty="0">
                  <a:latin typeface="Calibri" pitchFamily="34" charset="0"/>
                  <a:cs typeface="Times New Roman" pitchFamily="18" charset="0"/>
                </a:rPr>
                <a:t>Q</a:t>
              </a:r>
              <a:endParaRPr lang="ko-KR" altLang="en-US" sz="1400" dirty="0">
                <a:latin typeface="Calibri" pitchFamily="34" charset="0"/>
                <a:cs typeface="Times New Roman" pitchFamily="18" charset="0"/>
              </a:endParaRPr>
            </a:p>
          </p:txBody>
        </p:sp>
        <p:sp>
          <p:nvSpPr>
            <p:cNvPr id="93" name="직사각형 92"/>
            <p:cNvSpPr/>
            <p:nvPr/>
          </p:nvSpPr>
          <p:spPr>
            <a:xfrm>
              <a:off x="5967700" y="1210817"/>
              <a:ext cx="1338088" cy="307777"/>
            </a:xfrm>
            <a:prstGeom prst="rect">
              <a:avLst/>
            </a:prstGeom>
          </p:spPr>
          <p:txBody>
            <a:bodyPr wrap="square">
              <a:spAutoFit/>
            </a:bodyPr>
            <a:lstStyle/>
            <a:p>
              <a:r>
                <a:rPr lang="en-US" altLang="ko-KR" sz="1400" i="1" dirty="0">
                  <a:latin typeface="Calibri" pitchFamily="34" charset="0"/>
                  <a:cs typeface="Times New Roman" pitchFamily="18" charset="0"/>
                </a:rPr>
                <a:t>Service Engine</a:t>
              </a:r>
              <a:endParaRPr lang="ko-KR" altLang="en-US" sz="1400" i="1" dirty="0">
                <a:latin typeface="Calibri" pitchFamily="34" charset="0"/>
                <a:cs typeface="Times New Roman" pitchFamily="18" charset="0"/>
              </a:endParaRPr>
            </a:p>
          </p:txBody>
        </p:sp>
        <p:cxnSp>
          <p:nvCxnSpPr>
            <p:cNvPr id="94" name="직선 화살표 연결선 93"/>
            <p:cNvCxnSpPr/>
            <p:nvPr/>
          </p:nvCxnSpPr>
          <p:spPr>
            <a:xfrm flipV="1">
              <a:off x="6486740" y="1966952"/>
              <a:ext cx="0" cy="526918"/>
            </a:xfrm>
            <a:prstGeom prst="straightConnector1">
              <a:avLst/>
            </a:prstGeom>
            <a:ln>
              <a:prstDash val="sysDot"/>
              <a:tailEnd type="triangle" w="med" len="med"/>
            </a:ln>
          </p:spPr>
          <p:style>
            <a:lnRef idx="2">
              <a:schemeClr val="dk1"/>
            </a:lnRef>
            <a:fillRef idx="0">
              <a:schemeClr val="dk1"/>
            </a:fillRef>
            <a:effectRef idx="1">
              <a:schemeClr val="dk1"/>
            </a:effectRef>
            <a:fontRef idx="minor">
              <a:schemeClr val="tx1"/>
            </a:fontRef>
          </p:style>
        </p:cxnSp>
        <p:cxnSp>
          <p:nvCxnSpPr>
            <p:cNvPr id="96" name="꺾인 연결선 95"/>
            <p:cNvCxnSpPr>
              <a:stCxn id="39" idx="0"/>
              <a:endCxn id="57" idx="2"/>
            </p:cNvCxnSpPr>
            <p:nvPr/>
          </p:nvCxnSpPr>
          <p:spPr>
            <a:xfrm rot="16200000" flipV="1">
              <a:off x="7722533" y="2812074"/>
              <a:ext cx="527413" cy="845984"/>
            </a:xfrm>
            <a:prstGeom prst="bentConnector3">
              <a:avLst>
                <a:gd name="adj1" fmla="val 50000"/>
              </a:avLst>
            </a:prstGeom>
            <a:ln>
              <a:prstDash val="sysDot"/>
              <a:tailEnd type="triangle" w="med" len="med"/>
            </a:ln>
          </p:spPr>
          <p:style>
            <a:lnRef idx="2">
              <a:schemeClr val="dk1"/>
            </a:lnRef>
            <a:fillRef idx="0">
              <a:schemeClr val="dk1"/>
            </a:fillRef>
            <a:effectRef idx="1">
              <a:schemeClr val="dk1"/>
            </a:effectRef>
            <a:fontRef idx="minor">
              <a:schemeClr val="tx1"/>
            </a:fontRef>
          </p:style>
        </p:cxnSp>
        <p:cxnSp>
          <p:nvCxnSpPr>
            <p:cNvPr id="97" name="직선 화살표 연결선 96"/>
            <p:cNvCxnSpPr/>
            <p:nvPr/>
          </p:nvCxnSpPr>
          <p:spPr>
            <a:xfrm flipV="1">
              <a:off x="8493477" y="1961900"/>
              <a:ext cx="0" cy="526918"/>
            </a:xfrm>
            <a:prstGeom prst="straightConnector1">
              <a:avLst/>
            </a:prstGeom>
            <a:ln>
              <a:prstDash val="sysDot"/>
              <a:tailEnd type="triangle" w="med" len="med"/>
            </a:ln>
          </p:spPr>
          <p:style>
            <a:lnRef idx="2">
              <a:schemeClr val="dk1"/>
            </a:lnRef>
            <a:fillRef idx="0">
              <a:schemeClr val="dk1"/>
            </a:fillRef>
            <a:effectRef idx="1">
              <a:schemeClr val="dk1"/>
            </a:effectRef>
            <a:fontRef idx="minor">
              <a:schemeClr val="tx1"/>
            </a:fontRef>
          </p:style>
        </p:cxnSp>
        <p:sp>
          <p:nvSpPr>
            <p:cNvPr id="98" name="TextBox 97"/>
            <p:cNvSpPr txBox="1"/>
            <p:nvPr/>
          </p:nvSpPr>
          <p:spPr>
            <a:xfrm>
              <a:off x="8396244" y="1943112"/>
              <a:ext cx="498581" cy="276999"/>
            </a:xfrm>
            <a:prstGeom prst="rect">
              <a:avLst/>
            </a:prstGeom>
            <a:noFill/>
          </p:spPr>
          <p:txBody>
            <a:bodyPr wrap="square" rtlCol="0">
              <a:spAutoFit/>
            </a:bodyPr>
            <a:lstStyle/>
            <a:p>
              <a:pPr algn="ctr"/>
              <a:r>
                <a:rPr lang="en-US" altLang="ko-KR" sz="1200" dirty="0">
                  <a:latin typeface="Calibri" pitchFamily="34" charset="0"/>
                  <a:cs typeface="Times New Roman" pitchFamily="18" charset="0"/>
                </a:rPr>
                <a:t>(5)</a:t>
              </a:r>
              <a:endParaRPr lang="ko-KR" altLang="en-US" sz="1200" dirty="0">
                <a:latin typeface="Calibri" pitchFamily="34" charset="0"/>
                <a:cs typeface="Times New Roman" pitchFamily="18" charset="0"/>
              </a:endParaRPr>
            </a:p>
          </p:txBody>
        </p:sp>
        <p:sp>
          <p:nvSpPr>
            <p:cNvPr id="99" name="TextBox 98"/>
            <p:cNvSpPr txBox="1"/>
            <p:nvPr/>
          </p:nvSpPr>
          <p:spPr>
            <a:xfrm>
              <a:off x="6390611" y="1943112"/>
              <a:ext cx="497476" cy="276999"/>
            </a:xfrm>
            <a:prstGeom prst="rect">
              <a:avLst/>
            </a:prstGeom>
            <a:noFill/>
          </p:spPr>
          <p:txBody>
            <a:bodyPr wrap="square" rtlCol="0">
              <a:spAutoFit/>
            </a:bodyPr>
            <a:lstStyle/>
            <a:p>
              <a:pPr algn="ctr"/>
              <a:r>
                <a:rPr lang="en-US" altLang="ko-KR" sz="1200" dirty="0">
                  <a:latin typeface="Calibri" pitchFamily="34" charset="0"/>
                  <a:cs typeface="Times New Roman" pitchFamily="18" charset="0"/>
                </a:rPr>
                <a:t>(5)</a:t>
              </a:r>
              <a:endParaRPr lang="ko-KR" altLang="en-US" sz="1200" dirty="0">
                <a:latin typeface="Calibri" pitchFamily="34" charset="0"/>
                <a:cs typeface="Times New Roman" pitchFamily="18" charset="0"/>
              </a:endParaRPr>
            </a:p>
          </p:txBody>
        </p:sp>
        <p:sp>
          <p:nvSpPr>
            <p:cNvPr id="102" name="직사각형 101"/>
            <p:cNvSpPr/>
            <p:nvPr/>
          </p:nvSpPr>
          <p:spPr>
            <a:xfrm>
              <a:off x="6987887" y="3387347"/>
              <a:ext cx="702895" cy="810880"/>
            </a:xfrm>
            <a:prstGeom prst="rect">
              <a:avLst/>
            </a:prstGeom>
            <a:noFill/>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dirty="0">
                <a:latin typeface="Calibri" pitchFamily="34" charset="0"/>
                <a:cs typeface="Times New Roman" pitchFamily="18" charset="0"/>
              </a:endParaRPr>
            </a:p>
          </p:txBody>
        </p:sp>
        <p:cxnSp>
          <p:nvCxnSpPr>
            <p:cNvPr id="112" name="직선 화살표 연결선 111"/>
            <p:cNvCxnSpPr/>
            <p:nvPr/>
          </p:nvCxnSpPr>
          <p:spPr>
            <a:xfrm>
              <a:off x="5728338" y="3213502"/>
              <a:ext cx="0" cy="138321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p:cNvCxnSpPr/>
            <p:nvPr/>
          </p:nvCxnSpPr>
          <p:spPr>
            <a:xfrm>
              <a:off x="5728338" y="1207908"/>
              <a:ext cx="0" cy="19131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rot="5400000">
              <a:off x="5209426" y="2157344"/>
              <a:ext cx="1097913" cy="307777"/>
            </a:xfrm>
            <a:prstGeom prst="rect">
              <a:avLst/>
            </a:prstGeom>
            <a:solidFill>
              <a:schemeClr val="bg1"/>
            </a:solidFill>
          </p:spPr>
          <p:txBody>
            <a:bodyPr wrap="square" rtlCol="0">
              <a:spAutoFit/>
            </a:bodyPr>
            <a:lstStyle/>
            <a:p>
              <a:r>
                <a:rPr lang="en-US" sz="1400" dirty="0">
                  <a:latin typeface="Calibri" pitchFamily="34" charset="0"/>
                  <a:cs typeface="Times New Roman" pitchFamily="18" charset="0"/>
                </a:rPr>
                <a:t> user-space</a:t>
              </a:r>
            </a:p>
          </p:txBody>
        </p:sp>
        <p:sp>
          <p:nvSpPr>
            <p:cNvPr id="115" name="직사각형 114"/>
            <p:cNvSpPr/>
            <p:nvPr/>
          </p:nvSpPr>
          <p:spPr>
            <a:xfrm>
              <a:off x="5646956" y="3439373"/>
              <a:ext cx="191371" cy="97242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Calibri" pitchFamily="34" charset="0"/>
              </a:endParaRPr>
            </a:p>
          </p:txBody>
        </p:sp>
        <p:sp>
          <p:nvSpPr>
            <p:cNvPr id="116" name="TextBox 115"/>
            <p:cNvSpPr txBox="1"/>
            <p:nvPr/>
          </p:nvSpPr>
          <p:spPr>
            <a:xfrm rot="5400000">
              <a:off x="5164917" y="3920502"/>
              <a:ext cx="1131847" cy="220573"/>
            </a:xfrm>
            <a:prstGeom prst="rect">
              <a:avLst/>
            </a:prstGeom>
            <a:noFill/>
          </p:spPr>
          <p:txBody>
            <a:bodyPr wrap="square" rtlCol="0">
              <a:spAutoFit/>
            </a:bodyPr>
            <a:lstStyle/>
            <a:p>
              <a:pPr>
                <a:lnSpc>
                  <a:spcPts val="1000"/>
                </a:lnSpc>
              </a:pPr>
              <a:r>
                <a:rPr lang="en-US" sz="1400" dirty="0">
                  <a:latin typeface="Calibri" pitchFamily="34" charset="0"/>
                  <a:cs typeface="Times New Roman" pitchFamily="18" charset="0"/>
                </a:rPr>
                <a:t>kernel-space</a:t>
              </a:r>
            </a:p>
          </p:txBody>
        </p:sp>
        <p:sp>
          <p:nvSpPr>
            <p:cNvPr id="118" name="직사각형 117"/>
            <p:cNvSpPr/>
            <p:nvPr/>
          </p:nvSpPr>
          <p:spPr>
            <a:xfrm>
              <a:off x="5940152" y="4841865"/>
              <a:ext cx="2936035" cy="1631216"/>
            </a:xfrm>
            <a:prstGeom prst="rect">
              <a:avLst/>
            </a:prstGeom>
          </p:spPr>
          <p:txBody>
            <a:bodyPr wrap="square">
              <a:spAutoFit/>
            </a:bodyPr>
            <a:lstStyle/>
            <a:p>
              <a:r>
                <a:rPr lang="en-US" altLang="ko-KR" sz="2000" dirty="0">
                  <a:latin typeface="Calibri" pitchFamily="34" charset="0"/>
                  <a:cs typeface="Times New Roman" pitchFamily="18" charset="0"/>
                </a:rPr>
                <a:t>(a) Sequential operation flow of three engines in Booting Booster (BB)</a:t>
              </a:r>
              <a:br>
                <a:rPr lang="en-US" altLang="ko-KR" sz="2000" dirty="0">
                  <a:latin typeface="Calibri" pitchFamily="34" charset="0"/>
                  <a:cs typeface="Times New Roman" pitchFamily="18" charset="0"/>
                </a:rPr>
              </a:br>
              <a:r>
                <a:rPr lang="en-US" altLang="ko-KR" sz="2000" dirty="0">
                  <a:latin typeface="Calibri" pitchFamily="34" charset="0"/>
                  <a:cs typeface="Times New Roman" pitchFamily="18" charset="0"/>
                </a:rPr>
                <a:t> - N: Normal Boot</a:t>
              </a:r>
            </a:p>
            <a:p>
              <a:r>
                <a:rPr lang="en-US" altLang="ko-KR" sz="2000" dirty="0">
                  <a:latin typeface="Calibri" pitchFamily="34" charset="0"/>
                  <a:cs typeface="Times New Roman" pitchFamily="18" charset="0"/>
                </a:rPr>
                <a:t> - Q: Quick Boot </a:t>
              </a:r>
              <a:endParaRPr lang="ko-KR" altLang="en-US" sz="2000" dirty="0">
                <a:latin typeface="Calibri" pitchFamily="34" charset="0"/>
              </a:endParaRPr>
            </a:p>
          </p:txBody>
        </p:sp>
      </p:grpSp>
      <p:grpSp>
        <p:nvGrpSpPr>
          <p:cNvPr id="3" name="그룹 2"/>
          <p:cNvGrpSpPr/>
          <p:nvPr/>
        </p:nvGrpSpPr>
        <p:grpSpPr>
          <a:xfrm>
            <a:off x="251520" y="836772"/>
            <a:ext cx="6368134" cy="5976604"/>
            <a:chOff x="251520" y="836772"/>
            <a:chExt cx="6368134" cy="5976604"/>
          </a:xfrm>
        </p:grpSpPr>
        <p:grpSp>
          <p:nvGrpSpPr>
            <p:cNvPr id="22" name="그룹 21"/>
            <p:cNvGrpSpPr/>
            <p:nvPr/>
          </p:nvGrpSpPr>
          <p:grpSpPr>
            <a:xfrm>
              <a:off x="251520" y="836772"/>
              <a:ext cx="6368134" cy="5976604"/>
              <a:chOff x="251520" y="836772"/>
              <a:chExt cx="6368134" cy="5976604"/>
            </a:xfrm>
          </p:grpSpPr>
          <p:cxnSp>
            <p:nvCxnSpPr>
              <p:cNvPr id="107" name="직선 연결선 106"/>
              <p:cNvCxnSpPr/>
              <p:nvPr/>
            </p:nvCxnSpPr>
            <p:spPr>
              <a:xfrm flipH="1" flipV="1">
                <a:off x="5439053" y="904412"/>
                <a:ext cx="528647" cy="303496"/>
              </a:xfrm>
              <a:prstGeom prst="line">
                <a:avLst/>
              </a:prstGeom>
              <a:ln w="19050">
                <a:prstDash val="sysDot"/>
              </a:ln>
            </p:spPr>
            <p:style>
              <a:lnRef idx="3">
                <a:schemeClr val="dk1"/>
              </a:lnRef>
              <a:fillRef idx="0">
                <a:schemeClr val="dk1"/>
              </a:fillRef>
              <a:effectRef idx="2">
                <a:schemeClr val="dk1"/>
              </a:effectRef>
              <a:fontRef idx="minor">
                <a:schemeClr val="tx1"/>
              </a:fontRef>
            </p:style>
          </p:cxnSp>
          <p:cxnSp>
            <p:nvCxnSpPr>
              <p:cNvPr id="108" name="직선 연결선 107"/>
              <p:cNvCxnSpPr/>
              <p:nvPr/>
            </p:nvCxnSpPr>
            <p:spPr>
              <a:xfrm flipH="1">
                <a:off x="5439053" y="2131621"/>
                <a:ext cx="544537" cy="3863735"/>
              </a:xfrm>
              <a:prstGeom prst="line">
                <a:avLst/>
              </a:prstGeom>
              <a:ln w="19050">
                <a:prstDash val="sysDot"/>
              </a:ln>
            </p:spPr>
            <p:style>
              <a:lnRef idx="3">
                <a:schemeClr val="dk1"/>
              </a:lnRef>
              <a:fillRef idx="0">
                <a:schemeClr val="dk1"/>
              </a:fillRef>
              <a:effectRef idx="2">
                <a:schemeClr val="dk1"/>
              </a:effectRef>
              <a:fontRef idx="minor">
                <a:schemeClr val="tx1"/>
              </a:fontRef>
            </p:style>
          </p:cxnSp>
          <p:sp>
            <p:nvSpPr>
              <p:cNvPr id="119" name="직사각형 118"/>
              <p:cNvSpPr/>
              <p:nvPr/>
            </p:nvSpPr>
            <p:spPr>
              <a:xfrm>
                <a:off x="539552" y="6413266"/>
                <a:ext cx="6080102" cy="400110"/>
              </a:xfrm>
              <a:prstGeom prst="rect">
                <a:avLst/>
              </a:prstGeom>
            </p:spPr>
            <p:txBody>
              <a:bodyPr wrap="square">
                <a:spAutoFit/>
              </a:bodyPr>
              <a:lstStyle/>
              <a:p>
                <a:r>
                  <a:rPr lang="en-US" altLang="ko-KR" sz="2000" dirty="0">
                    <a:latin typeface="Calibri" pitchFamily="34" charset="0"/>
                    <a:cs typeface="Times New Roman" pitchFamily="18" charset="0"/>
                  </a:rPr>
                  <a:t>(b) Graphs showing effects of RCU Booster </a:t>
                </a:r>
                <a:endParaRPr lang="ko-KR" altLang="en-US" sz="2000" dirty="0">
                  <a:latin typeface="Calibri" pitchFamily="34" charset="0"/>
                </a:endParaRPr>
              </a:p>
            </p:txBody>
          </p:sp>
          <p:pic>
            <p:nvPicPr>
              <p:cNvPr id="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836772"/>
                <a:ext cx="5187533" cy="5371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 name="직선 화살표 연결선 3"/>
            <p:cNvCxnSpPr/>
            <p:nvPr/>
          </p:nvCxnSpPr>
          <p:spPr>
            <a:xfrm>
              <a:off x="562424" y="6283202"/>
              <a:ext cx="1812824" cy="0"/>
            </a:xfrm>
            <a:prstGeom prst="straightConnector1">
              <a:avLst/>
            </a:prstGeom>
            <a:ln>
              <a:prstDash val="sysDash"/>
              <a:tailEnd type="arrow"/>
            </a:ln>
          </p:spPr>
          <p:style>
            <a:lnRef idx="2">
              <a:schemeClr val="dk1"/>
            </a:lnRef>
            <a:fillRef idx="0">
              <a:schemeClr val="dk1"/>
            </a:fillRef>
            <a:effectRef idx="1">
              <a:schemeClr val="dk1"/>
            </a:effectRef>
            <a:fontRef idx="minor">
              <a:schemeClr val="tx1"/>
            </a:fontRef>
          </p:style>
        </p:cxnSp>
        <p:sp>
          <p:nvSpPr>
            <p:cNvPr id="6" name="TextBox 5"/>
            <p:cNvSpPr txBox="1"/>
            <p:nvPr/>
          </p:nvSpPr>
          <p:spPr>
            <a:xfrm>
              <a:off x="2375248" y="6150075"/>
              <a:ext cx="684584" cy="307777"/>
            </a:xfrm>
            <a:prstGeom prst="rect">
              <a:avLst/>
            </a:prstGeom>
            <a:noFill/>
          </p:spPr>
          <p:txBody>
            <a:bodyPr wrap="square" rtlCol="0">
              <a:spAutoFit/>
            </a:bodyPr>
            <a:lstStyle/>
            <a:p>
              <a:r>
                <a:rPr lang="en-US" altLang="ko-KR" sz="1400" b="1" dirty="0">
                  <a:solidFill>
                    <a:srgbClr val="FF0000"/>
                  </a:solidFill>
                  <a:latin typeface="Calibri" pitchFamily="34" charset="0"/>
                </a:rPr>
                <a:t>Time</a:t>
              </a:r>
              <a:endParaRPr lang="ko-KR" altLang="en-US" sz="1400" b="1" dirty="0">
                <a:solidFill>
                  <a:srgbClr val="FF0000"/>
                </a:solidFill>
                <a:latin typeface="Calibri" pitchFamily="34" charset="0"/>
              </a:endParaRPr>
            </a:p>
          </p:txBody>
        </p:sp>
        <p:cxnSp>
          <p:nvCxnSpPr>
            <p:cNvPr id="64" name="직선 화살표 연결선 63"/>
            <p:cNvCxnSpPr/>
            <p:nvPr/>
          </p:nvCxnSpPr>
          <p:spPr>
            <a:xfrm>
              <a:off x="3226720" y="6298431"/>
              <a:ext cx="1812824" cy="0"/>
            </a:xfrm>
            <a:prstGeom prst="straightConnector1">
              <a:avLst/>
            </a:prstGeom>
            <a:ln>
              <a:prstDash val="sysDash"/>
              <a:tailEnd type="arrow"/>
            </a:ln>
          </p:spPr>
          <p:style>
            <a:lnRef idx="2">
              <a:schemeClr val="dk1"/>
            </a:lnRef>
            <a:fillRef idx="0">
              <a:schemeClr val="dk1"/>
            </a:fillRef>
            <a:effectRef idx="1">
              <a:schemeClr val="dk1"/>
            </a:effectRef>
            <a:fontRef idx="minor">
              <a:schemeClr val="tx1"/>
            </a:fontRef>
          </p:style>
        </p:cxnSp>
        <p:sp>
          <p:nvSpPr>
            <p:cNvPr id="65" name="TextBox 64"/>
            <p:cNvSpPr txBox="1"/>
            <p:nvPr/>
          </p:nvSpPr>
          <p:spPr>
            <a:xfrm>
              <a:off x="5039544" y="6165304"/>
              <a:ext cx="684584" cy="307777"/>
            </a:xfrm>
            <a:prstGeom prst="rect">
              <a:avLst/>
            </a:prstGeom>
            <a:noFill/>
          </p:spPr>
          <p:txBody>
            <a:bodyPr wrap="square" rtlCol="0">
              <a:spAutoFit/>
            </a:bodyPr>
            <a:lstStyle/>
            <a:p>
              <a:r>
                <a:rPr lang="en-US" altLang="ko-KR" sz="1400" b="1" dirty="0">
                  <a:solidFill>
                    <a:srgbClr val="FF0000"/>
                  </a:solidFill>
                  <a:latin typeface="Calibri" pitchFamily="34" charset="0"/>
                </a:rPr>
                <a:t>Time</a:t>
              </a:r>
              <a:endParaRPr lang="ko-KR" altLang="en-US" sz="1400" b="1" dirty="0">
                <a:solidFill>
                  <a:srgbClr val="FF0000"/>
                </a:solidFill>
                <a:latin typeface="Calibri" pitchFamily="34" charset="0"/>
              </a:endParaRPr>
            </a:p>
          </p:txBody>
        </p:sp>
      </p:grpSp>
      <p:sp>
        <p:nvSpPr>
          <p:cNvPr id="68" name="슬라이드 번호 개체 틀 2"/>
          <p:cNvSpPr>
            <a:spLocks noGrp="1"/>
          </p:cNvSpPr>
          <p:nvPr>
            <p:ph type="sldNum" sz="quarter" idx="12"/>
          </p:nvPr>
        </p:nvSpPr>
        <p:spPr>
          <a:xfrm>
            <a:off x="6553200" y="6356350"/>
            <a:ext cx="2133600" cy="365125"/>
          </a:xfrm>
        </p:spPr>
        <p:txBody>
          <a:bodyPr/>
          <a:lstStyle/>
          <a:p>
            <a:fld id="{2ABFCFA3-7D24-4157-B23E-56D1E6B6960D}" type="slidenum">
              <a:rPr lang="ko-KR" altLang="en-US" smtClean="0">
                <a:latin typeface="Calibri" pitchFamily="34" charset="0"/>
                <a:cs typeface="Times New Roman" pitchFamily="18" charset="0"/>
              </a:rPr>
              <a:pPr/>
              <a:t>30</a:t>
            </a:fld>
            <a:endParaRPr lang="ko-KR" altLang="en-US" dirty="0">
              <a:latin typeface="Calibri" pitchFamily="34" charset="0"/>
              <a:cs typeface="Times New Roman" pitchFamily="18" charset="0"/>
            </a:endParaRPr>
          </a:p>
        </p:txBody>
      </p:sp>
      <p:grpSp>
        <p:nvGrpSpPr>
          <p:cNvPr id="10" name="그룹 9"/>
          <p:cNvGrpSpPr/>
          <p:nvPr/>
        </p:nvGrpSpPr>
        <p:grpSpPr>
          <a:xfrm>
            <a:off x="323528" y="3522451"/>
            <a:ext cx="1152128" cy="2919580"/>
            <a:chOff x="323528" y="3522451"/>
            <a:chExt cx="1152128" cy="2919580"/>
          </a:xfrm>
        </p:grpSpPr>
        <p:cxnSp>
          <p:nvCxnSpPr>
            <p:cNvPr id="8" name="직선 화살표 연결선 7"/>
            <p:cNvCxnSpPr/>
            <p:nvPr/>
          </p:nvCxnSpPr>
          <p:spPr>
            <a:xfrm>
              <a:off x="562424" y="3522451"/>
              <a:ext cx="625200" cy="2421176"/>
            </a:xfrm>
            <a:prstGeom prst="straightConnector1">
              <a:avLst/>
            </a:prstGeom>
            <a:ln w="114300" cmpd="sng">
              <a:solidFill>
                <a:srgbClr val="0070C0"/>
              </a:solidFill>
              <a:tailEnd type="stealth"/>
            </a:ln>
          </p:spPr>
          <p:style>
            <a:lnRef idx="1">
              <a:schemeClr val="accent1"/>
            </a:lnRef>
            <a:fillRef idx="0">
              <a:schemeClr val="accent1"/>
            </a:fillRef>
            <a:effectRef idx="0">
              <a:schemeClr val="accent1"/>
            </a:effectRef>
            <a:fontRef idx="minor">
              <a:schemeClr val="tx1"/>
            </a:fontRef>
          </p:style>
        </p:cxnSp>
        <p:sp>
          <p:nvSpPr>
            <p:cNvPr id="66" name="타원 65"/>
            <p:cNvSpPr/>
            <p:nvPr/>
          </p:nvSpPr>
          <p:spPr>
            <a:xfrm>
              <a:off x="323528" y="5445224"/>
              <a:ext cx="1152128" cy="996807"/>
            </a:xfrm>
            <a:prstGeom prst="ellipse">
              <a:avLst/>
            </a:prstGeom>
            <a:noFill/>
            <a:ln w="44450" cmpd="sng">
              <a:solidFill>
                <a:srgbClr val="FF000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sz="7200" b="1" dirty="0">
                <a:solidFill>
                  <a:srgbClr val="FF0000"/>
                </a:solidFill>
                <a:latin typeface="Calibri" pitchFamily="34" charset="0"/>
              </a:endParaRPr>
            </a:p>
          </p:txBody>
        </p:sp>
      </p:grpSp>
      <p:grpSp>
        <p:nvGrpSpPr>
          <p:cNvPr id="11" name="그룹 10"/>
          <p:cNvGrpSpPr/>
          <p:nvPr/>
        </p:nvGrpSpPr>
        <p:grpSpPr>
          <a:xfrm>
            <a:off x="2972109" y="3447085"/>
            <a:ext cx="663787" cy="2934243"/>
            <a:chOff x="2972109" y="3447085"/>
            <a:chExt cx="663787" cy="2934243"/>
          </a:xfrm>
        </p:grpSpPr>
        <p:cxnSp>
          <p:nvCxnSpPr>
            <p:cNvPr id="69" name="직선 화살표 연결선 68"/>
            <p:cNvCxnSpPr/>
            <p:nvPr/>
          </p:nvCxnSpPr>
          <p:spPr>
            <a:xfrm>
              <a:off x="3304002" y="3447085"/>
              <a:ext cx="115870" cy="2475099"/>
            </a:xfrm>
            <a:prstGeom prst="straightConnector1">
              <a:avLst/>
            </a:prstGeom>
            <a:ln w="114300" cmpd="sng">
              <a:solidFill>
                <a:srgbClr val="0070C0"/>
              </a:solidFill>
              <a:tailEnd type="stealth"/>
            </a:ln>
          </p:spPr>
          <p:style>
            <a:lnRef idx="1">
              <a:schemeClr val="accent1"/>
            </a:lnRef>
            <a:fillRef idx="0">
              <a:schemeClr val="accent1"/>
            </a:fillRef>
            <a:effectRef idx="0">
              <a:schemeClr val="accent1"/>
            </a:effectRef>
            <a:fontRef idx="minor">
              <a:schemeClr val="tx1"/>
            </a:fontRef>
          </p:style>
        </p:cxnSp>
        <p:sp>
          <p:nvSpPr>
            <p:cNvPr id="67" name="타원 66"/>
            <p:cNvSpPr/>
            <p:nvPr/>
          </p:nvSpPr>
          <p:spPr>
            <a:xfrm>
              <a:off x="2972109" y="5676477"/>
              <a:ext cx="663787" cy="704851"/>
            </a:xfrm>
            <a:prstGeom prst="ellipse">
              <a:avLst/>
            </a:prstGeom>
            <a:noFill/>
            <a:ln w="44450" cmpd="sng">
              <a:solidFill>
                <a:srgbClr val="FF000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sz="7200" b="1" dirty="0">
                <a:solidFill>
                  <a:srgbClr val="FF0000"/>
                </a:solidFill>
                <a:latin typeface="Calibri" pitchFamily="34" charset="0"/>
              </a:endParaRPr>
            </a:p>
          </p:txBody>
        </p:sp>
      </p:grpSp>
    </p:spTree>
    <p:extLst>
      <p:ext uri="{BB962C8B-B14F-4D97-AF65-F5344CB8AC3E}">
        <p14:creationId xmlns:p14="http://schemas.microsoft.com/office/powerpoint/2010/main" val="261973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6DCA5F2F-6E08-7243-939D-C5343EF5BBCB}"/>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5" name="제목 1"/>
          <p:cNvSpPr txBox="1">
            <a:spLocks/>
          </p:cNvSpPr>
          <p:nvPr/>
        </p:nvSpPr>
        <p:spPr>
          <a:xfrm>
            <a:off x="152400" y="-27384"/>
            <a:ext cx="9144000" cy="1143000"/>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4000" b="1" dirty="0">
                <a:latin typeface="Calibri" pitchFamily="34" charset="0"/>
                <a:cs typeface="Times New Roman" pitchFamily="18" charset="0"/>
              </a:rPr>
              <a:t>How Does BB Group Isolator Work?</a:t>
            </a:r>
          </a:p>
        </p:txBody>
      </p:sp>
      <p:sp>
        <p:nvSpPr>
          <p:cNvPr id="4" name="직사각형 3"/>
          <p:cNvSpPr/>
          <p:nvPr/>
        </p:nvSpPr>
        <p:spPr>
          <a:xfrm>
            <a:off x="329630" y="829161"/>
            <a:ext cx="8490842" cy="707886"/>
          </a:xfrm>
          <a:prstGeom prst="rect">
            <a:avLst/>
          </a:prstGeom>
        </p:spPr>
        <p:txBody>
          <a:bodyPr wrap="square">
            <a:spAutoFit/>
          </a:bodyPr>
          <a:lstStyle/>
          <a:p>
            <a:pPr marL="285750" indent="-285750">
              <a:buFont typeface="Arial" pitchFamily="34" charset="0"/>
              <a:buChar char="•"/>
            </a:pPr>
            <a:r>
              <a:rPr lang="en-US" altLang="ko-KR" sz="2000" dirty="0">
                <a:latin typeface="Calibri" pitchFamily="34" charset="0"/>
                <a:cs typeface="Times New Roman" pitchFamily="18" charset="0"/>
              </a:rPr>
              <a:t>Effect of BB Group Isolator</a:t>
            </a:r>
            <a:r>
              <a:rPr lang="en-US" altLang="ko-KR" sz="2000" b="1" dirty="0">
                <a:latin typeface="Calibri" pitchFamily="34" charset="0"/>
                <a:cs typeface="Times New Roman" pitchFamily="18" charset="0"/>
              </a:rPr>
              <a:t>:  </a:t>
            </a:r>
            <a:r>
              <a:rPr lang="en-US" altLang="ko-KR" sz="2000" dirty="0">
                <a:latin typeface="Calibri" pitchFamily="34" charset="0"/>
                <a:cs typeface="Times New Roman" pitchFamily="18" charset="0"/>
              </a:rPr>
              <a:t>Adding  mount service “</a:t>
            </a:r>
            <a:r>
              <a:rPr lang="en-US" altLang="ko-KR" sz="2000" dirty="0" err="1">
                <a:latin typeface="Calibri" pitchFamily="34" charset="0"/>
                <a:cs typeface="Times New Roman" pitchFamily="18" charset="0"/>
              </a:rPr>
              <a:t>var</a:t>
            </a:r>
            <a:r>
              <a:rPr lang="en-US" altLang="ko-KR" sz="2000" dirty="0">
                <a:latin typeface="Calibri" pitchFamily="34" charset="0"/>
                <a:cs typeface="Times New Roman" pitchFamily="18" charset="0"/>
              </a:rPr>
              <a:t>” into BB Group to advance launching time of booting critical  </a:t>
            </a:r>
            <a:r>
              <a:rPr lang="en-US" altLang="ko-KR" sz="2000" dirty="0" err="1">
                <a:latin typeface="Calibri" pitchFamily="34" charset="0"/>
                <a:cs typeface="Times New Roman" pitchFamily="18" charset="0"/>
              </a:rPr>
              <a:t>dbus</a:t>
            </a:r>
            <a:r>
              <a:rPr lang="en-US" altLang="ko-KR" sz="2000" dirty="0">
                <a:latin typeface="Calibri" pitchFamily="34" charset="0"/>
                <a:cs typeface="Times New Roman" pitchFamily="18" charset="0"/>
              </a:rPr>
              <a:t> service (standard IPC)</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5859" y="1616606"/>
            <a:ext cx="3982605" cy="4912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986" y="1616606"/>
            <a:ext cx="3799536" cy="4858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오른쪽 화살표 8"/>
          <p:cNvSpPr/>
          <p:nvPr/>
        </p:nvSpPr>
        <p:spPr>
          <a:xfrm>
            <a:off x="4043731" y="3789040"/>
            <a:ext cx="744293" cy="617788"/>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ko-KR" altLang="en-US" dirty="0">
              <a:latin typeface="Times New Roman" pitchFamily="18" charset="0"/>
              <a:cs typeface="Times New Roman" pitchFamily="18" charset="0"/>
            </a:endParaRPr>
          </a:p>
        </p:txBody>
      </p:sp>
      <p:cxnSp>
        <p:nvCxnSpPr>
          <p:cNvPr id="31" name="직선 연결선 30"/>
          <p:cNvCxnSpPr/>
          <p:nvPr/>
        </p:nvCxnSpPr>
        <p:spPr>
          <a:xfrm>
            <a:off x="1661200" y="6160080"/>
            <a:ext cx="0" cy="34419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직선 연결선 34"/>
          <p:cNvCxnSpPr/>
          <p:nvPr/>
        </p:nvCxnSpPr>
        <p:spPr>
          <a:xfrm>
            <a:off x="1259632" y="3131555"/>
            <a:ext cx="0" cy="3408871"/>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직선 화살표 연결선 35"/>
          <p:cNvCxnSpPr/>
          <p:nvPr/>
        </p:nvCxnSpPr>
        <p:spPr>
          <a:xfrm>
            <a:off x="1259632" y="6394837"/>
            <a:ext cx="403728" cy="0"/>
          </a:xfrm>
          <a:prstGeom prst="straightConnector1">
            <a:avLst/>
          </a:prstGeom>
          <a:ln w="12700">
            <a:solidFill>
              <a:srgbClr val="FF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34" name="직사각형 33"/>
          <p:cNvSpPr/>
          <p:nvPr/>
        </p:nvSpPr>
        <p:spPr>
          <a:xfrm rot="5400000">
            <a:off x="376692" y="5540778"/>
            <a:ext cx="1075418" cy="461665"/>
          </a:xfrm>
          <a:prstGeom prst="rect">
            <a:avLst/>
          </a:prstGeom>
        </p:spPr>
        <p:txBody>
          <a:bodyPr wrap="square">
            <a:spAutoFit/>
          </a:bodyPr>
          <a:lstStyle/>
          <a:p>
            <a:r>
              <a:rPr lang="en-US" altLang="ko-KR" sz="1200" dirty="0">
                <a:latin typeface="Times New Roman" pitchFamily="18" charset="0"/>
                <a:cs typeface="Times New Roman" pitchFamily="18" charset="0"/>
              </a:rPr>
              <a:t>Dependency relationship</a:t>
            </a:r>
            <a:endParaRPr lang="ko-KR" altLang="en-US" sz="1200" dirty="0">
              <a:latin typeface="Times New Roman" pitchFamily="18" charset="0"/>
              <a:cs typeface="Times New Roman" pitchFamily="18" charset="0"/>
            </a:endParaRPr>
          </a:p>
        </p:txBody>
      </p:sp>
      <p:cxnSp>
        <p:nvCxnSpPr>
          <p:cNvPr id="27" name="직선 연결선 26"/>
          <p:cNvCxnSpPr/>
          <p:nvPr/>
        </p:nvCxnSpPr>
        <p:spPr>
          <a:xfrm>
            <a:off x="5710450" y="3264001"/>
            <a:ext cx="0" cy="3145806"/>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직선 연결선 27"/>
          <p:cNvCxnSpPr>
            <a:stCxn id="22" idx="4"/>
          </p:cNvCxnSpPr>
          <p:nvPr/>
        </p:nvCxnSpPr>
        <p:spPr>
          <a:xfrm>
            <a:off x="5904148" y="4642756"/>
            <a:ext cx="10518" cy="1774225"/>
          </a:xfrm>
          <a:prstGeom prst="line">
            <a:avLst/>
          </a:prstGeom>
        </p:spPr>
        <p:style>
          <a:lnRef idx="1">
            <a:schemeClr val="accent2"/>
          </a:lnRef>
          <a:fillRef idx="0">
            <a:schemeClr val="accent2"/>
          </a:fillRef>
          <a:effectRef idx="0">
            <a:schemeClr val="accent2"/>
          </a:effectRef>
          <a:fontRef idx="minor">
            <a:schemeClr val="tx1"/>
          </a:fontRef>
        </p:style>
      </p:cxnSp>
      <p:cxnSp>
        <p:nvCxnSpPr>
          <p:cNvPr id="29" name="직선 화살표 연결선 28"/>
          <p:cNvCxnSpPr/>
          <p:nvPr/>
        </p:nvCxnSpPr>
        <p:spPr>
          <a:xfrm>
            <a:off x="5711428" y="6327501"/>
            <a:ext cx="205200" cy="0"/>
          </a:xfrm>
          <a:prstGeom prst="straightConnector1">
            <a:avLst/>
          </a:prstGeom>
          <a:ln w="12700">
            <a:solidFill>
              <a:srgbClr val="FF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2208436" y="5015180"/>
            <a:ext cx="1499468" cy="311428"/>
          </a:xfrm>
          <a:prstGeom prst="rect">
            <a:avLst/>
          </a:prstGeom>
          <a:solidFill>
            <a:schemeClr val="bg1">
              <a:alpha val="70000"/>
            </a:schemeClr>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err="1">
                <a:solidFill>
                  <a:schemeClr val="tx1"/>
                </a:solidFill>
                <a:latin typeface="Times New Roman" pitchFamily="18" charset="0"/>
                <a:cs typeface="Times New Roman" pitchFamily="18" charset="0"/>
              </a:rPr>
              <a:t>var.mount</a:t>
            </a:r>
            <a:endParaRPr lang="ko-KR" altLang="en-US" sz="2000" dirty="0">
              <a:solidFill>
                <a:schemeClr val="tx1"/>
              </a:solidFill>
              <a:latin typeface="Times New Roman" pitchFamily="18" charset="0"/>
              <a:cs typeface="Times New Roman" pitchFamily="18" charset="0"/>
            </a:endParaRPr>
          </a:p>
        </p:txBody>
      </p:sp>
      <p:sp>
        <p:nvSpPr>
          <p:cNvPr id="14" name="타원 13"/>
          <p:cNvSpPr/>
          <p:nvPr/>
        </p:nvSpPr>
        <p:spPr>
          <a:xfrm>
            <a:off x="1320347" y="5055982"/>
            <a:ext cx="287528" cy="234846"/>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400" b="1" dirty="0">
                <a:solidFill>
                  <a:schemeClr val="bg1"/>
                </a:solidFill>
                <a:latin typeface="Times New Roman" pitchFamily="18" charset="0"/>
                <a:cs typeface="Times New Roman" pitchFamily="18" charset="0"/>
              </a:rPr>
              <a:t>1</a:t>
            </a:r>
            <a:endParaRPr lang="ko-KR" altLang="en-US" sz="1400" b="1" dirty="0">
              <a:solidFill>
                <a:schemeClr val="bg1"/>
              </a:solidFill>
              <a:latin typeface="Times New Roman" pitchFamily="18" charset="0"/>
              <a:cs typeface="Times New Roman" pitchFamily="18" charset="0"/>
            </a:endParaRPr>
          </a:p>
        </p:txBody>
      </p:sp>
      <p:sp>
        <p:nvSpPr>
          <p:cNvPr id="15" name="타원 14"/>
          <p:cNvSpPr/>
          <p:nvPr/>
        </p:nvSpPr>
        <p:spPr>
          <a:xfrm>
            <a:off x="1399271" y="6113582"/>
            <a:ext cx="287528" cy="234846"/>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400" b="1" dirty="0">
                <a:solidFill>
                  <a:schemeClr val="bg1"/>
                </a:solidFill>
                <a:latin typeface="Times New Roman" pitchFamily="18" charset="0"/>
                <a:cs typeface="Times New Roman" pitchFamily="18" charset="0"/>
              </a:rPr>
              <a:t>2</a:t>
            </a:r>
            <a:endParaRPr lang="ko-KR" altLang="en-US" sz="1400" b="1" dirty="0">
              <a:solidFill>
                <a:schemeClr val="bg1"/>
              </a:solidFill>
              <a:latin typeface="Times New Roman" pitchFamily="18" charset="0"/>
              <a:cs typeface="Times New Roman" pitchFamily="18" charset="0"/>
            </a:endParaRPr>
          </a:p>
        </p:txBody>
      </p:sp>
      <p:sp>
        <p:nvSpPr>
          <p:cNvPr id="16" name="모서리가 둥근 직사각형 15"/>
          <p:cNvSpPr/>
          <p:nvPr/>
        </p:nvSpPr>
        <p:spPr>
          <a:xfrm>
            <a:off x="5615544" y="2846364"/>
            <a:ext cx="2844888" cy="654644"/>
          </a:xfrm>
          <a:prstGeom prst="roundRect">
            <a:avLst>
              <a:gd name="adj" fmla="val 2877"/>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itchFamily="18" charset="0"/>
              <a:cs typeface="Times New Roman" pitchFamily="18" charset="0"/>
            </a:endParaRPr>
          </a:p>
        </p:txBody>
      </p:sp>
      <p:sp>
        <p:nvSpPr>
          <p:cNvPr id="17" name="직사각형 16"/>
          <p:cNvSpPr/>
          <p:nvPr/>
        </p:nvSpPr>
        <p:spPr>
          <a:xfrm>
            <a:off x="7189652" y="2797141"/>
            <a:ext cx="982748" cy="487843"/>
          </a:xfrm>
          <a:prstGeom prst="rect">
            <a:avLst/>
          </a:prstGeom>
        </p:spPr>
        <p:txBody>
          <a:bodyPr wrap="square">
            <a:spAutoFit/>
          </a:bodyPr>
          <a:lstStyle/>
          <a:p>
            <a:r>
              <a:rPr lang="en-US" altLang="ko-KR" sz="1200" b="1" dirty="0">
                <a:solidFill>
                  <a:srgbClr val="FF0000"/>
                </a:solidFill>
                <a:latin typeface="Times New Roman" pitchFamily="18" charset="0"/>
                <a:cs typeface="Times New Roman" pitchFamily="18" charset="0"/>
              </a:rPr>
              <a:t>Booting Booster </a:t>
            </a:r>
          </a:p>
          <a:p>
            <a:r>
              <a:rPr lang="en-US" altLang="ko-KR" sz="1200" b="1" dirty="0">
                <a:solidFill>
                  <a:srgbClr val="FF0000"/>
                </a:solidFill>
                <a:latin typeface="Times New Roman" pitchFamily="18" charset="0"/>
                <a:cs typeface="Times New Roman" pitchFamily="18" charset="0"/>
              </a:rPr>
              <a:t>Group</a:t>
            </a:r>
            <a:endParaRPr lang="ko-KR" altLang="en-US" sz="1200" b="1" dirty="0">
              <a:solidFill>
                <a:srgbClr val="FF0000"/>
              </a:solidFill>
              <a:latin typeface="Times New Roman" pitchFamily="18" charset="0"/>
              <a:cs typeface="Times New Roman" pitchFamily="18" charset="0"/>
            </a:endParaRPr>
          </a:p>
        </p:txBody>
      </p:sp>
      <p:sp>
        <p:nvSpPr>
          <p:cNvPr id="20" name="직사각형 19"/>
          <p:cNvSpPr/>
          <p:nvPr/>
        </p:nvSpPr>
        <p:spPr>
          <a:xfrm rot="5400000">
            <a:off x="4524841" y="4365038"/>
            <a:ext cx="1276061" cy="461665"/>
          </a:xfrm>
          <a:prstGeom prst="rect">
            <a:avLst/>
          </a:prstGeom>
        </p:spPr>
        <p:txBody>
          <a:bodyPr wrap="square">
            <a:spAutoFit/>
          </a:bodyPr>
          <a:lstStyle/>
          <a:p>
            <a:r>
              <a:rPr lang="en-US" altLang="ko-KR" sz="1200" dirty="0">
                <a:latin typeface="Times New Roman" pitchFamily="18" charset="0"/>
                <a:cs typeface="Times New Roman" pitchFamily="18" charset="0"/>
              </a:rPr>
              <a:t>Dependency</a:t>
            </a:r>
          </a:p>
          <a:p>
            <a:r>
              <a:rPr lang="en-US" altLang="ko-KR" sz="1200" dirty="0">
                <a:latin typeface="Times New Roman" pitchFamily="18" charset="0"/>
                <a:cs typeface="Times New Roman" pitchFamily="18" charset="0"/>
              </a:rPr>
              <a:t>relationship</a:t>
            </a:r>
            <a:endParaRPr lang="ko-KR" altLang="en-US" sz="1200" dirty="0">
              <a:latin typeface="Times New Roman" pitchFamily="18" charset="0"/>
              <a:cs typeface="Times New Roman" pitchFamily="18" charset="0"/>
            </a:endParaRPr>
          </a:p>
        </p:txBody>
      </p:sp>
      <p:cxnSp>
        <p:nvCxnSpPr>
          <p:cNvPr id="23" name="꺾인 연결선 22"/>
          <p:cNvCxnSpPr>
            <a:stCxn id="22" idx="2"/>
            <a:endCxn id="21" idx="2"/>
          </p:cNvCxnSpPr>
          <p:nvPr/>
        </p:nvCxnSpPr>
        <p:spPr>
          <a:xfrm rot="10800000">
            <a:off x="5544360" y="3474415"/>
            <a:ext cx="216024" cy="1050918"/>
          </a:xfrm>
          <a:prstGeom prst="bentConnector3">
            <a:avLst>
              <a:gd name="adj1" fmla="val 205822"/>
            </a:avLst>
          </a:prstGeom>
          <a:ln>
            <a:tailEnd type="arrow"/>
          </a:ln>
        </p:spPr>
        <p:style>
          <a:lnRef idx="1">
            <a:schemeClr val="dk1"/>
          </a:lnRef>
          <a:fillRef idx="0">
            <a:schemeClr val="dk1"/>
          </a:fillRef>
          <a:effectRef idx="0">
            <a:schemeClr val="dk1"/>
          </a:effectRef>
          <a:fontRef idx="minor">
            <a:schemeClr val="tx1"/>
          </a:fontRef>
        </p:style>
      </p:cxnSp>
      <p:cxnSp>
        <p:nvCxnSpPr>
          <p:cNvPr id="24" name="꺾인 연결선 23"/>
          <p:cNvCxnSpPr>
            <a:stCxn id="15" idx="2"/>
            <a:endCxn id="14" idx="2"/>
          </p:cNvCxnSpPr>
          <p:nvPr/>
        </p:nvCxnSpPr>
        <p:spPr>
          <a:xfrm rot="10800000">
            <a:off x="1320347" y="5173405"/>
            <a:ext cx="78924" cy="1057600"/>
          </a:xfrm>
          <a:prstGeom prst="bentConnector3">
            <a:avLst>
              <a:gd name="adj1" fmla="val 389646"/>
            </a:avLst>
          </a:prstGeom>
          <a:ln>
            <a:tailEnd type="arrow"/>
          </a:ln>
        </p:spPr>
        <p:style>
          <a:lnRef idx="1">
            <a:schemeClr val="dk1"/>
          </a:lnRef>
          <a:fillRef idx="0">
            <a:schemeClr val="dk1"/>
          </a:fillRef>
          <a:effectRef idx="0">
            <a:schemeClr val="dk1"/>
          </a:effectRef>
          <a:fontRef idx="minor">
            <a:schemeClr val="tx1"/>
          </a:fontRef>
        </p:style>
      </p:cxnSp>
      <p:sp>
        <p:nvSpPr>
          <p:cNvPr id="25" name="모서리가 둥근 직사각형 24"/>
          <p:cNvSpPr/>
          <p:nvPr/>
        </p:nvSpPr>
        <p:spPr>
          <a:xfrm>
            <a:off x="1209394" y="2739647"/>
            <a:ext cx="2498509" cy="559851"/>
          </a:xfrm>
          <a:prstGeom prst="roundRect">
            <a:avLst>
              <a:gd name="adj" fmla="val 2877"/>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itchFamily="18" charset="0"/>
              <a:cs typeface="Times New Roman" pitchFamily="18" charset="0"/>
            </a:endParaRPr>
          </a:p>
        </p:txBody>
      </p:sp>
      <p:sp>
        <p:nvSpPr>
          <p:cNvPr id="26" name="직사각형 25"/>
          <p:cNvSpPr/>
          <p:nvPr/>
        </p:nvSpPr>
        <p:spPr>
          <a:xfrm>
            <a:off x="2581140" y="2725133"/>
            <a:ext cx="982748" cy="487843"/>
          </a:xfrm>
          <a:prstGeom prst="rect">
            <a:avLst/>
          </a:prstGeom>
        </p:spPr>
        <p:txBody>
          <a:bodyPr wrap="square">
            <a:spAutoFit/>
          </a:bodyPr>
          <a:lstStyle/>
          <a:p>
            <a:r>
              <a:rPr lang="en-US" altLang="ko-KR" sz="1200" b="1" dirty="0">
                <a:solidFill>
                  <a:srgbClr val="FF0000"/>
                </a:solidFill>
                <a:latin typeface="Times New Roman" pitchFamily="18" charset="0"/>
                <a:cs typeface="Times New Roman" pitchFamily="18" charset="0"/>
              </a:rPr>
              <a:t>Booting Booster </a:t>
            </a:r>
          </a:p>
          <a:p>
            <a:r>
              <a:rPr lang="en-US" altLang="ko-KR" sz="1200" b="1" dirty="0">
                <a:solidFill>
                  <a:srgbClr val="FF0000"/>
                </a:solidFill>
                <a:latin typeface="Times New Roman" pitchFamily="18" charset="0"/>
                <a:cs typeface="Times New Roman" pitchFamily="18" charset="0"/>
              </a:rPr>
              <a:t>Group</a:t>
            </a:r>
            <a:endParaRPr lang="ko-KR" altLang="en-US" sz="1200" b="1" dirty="0">
              <a:solidFill>
                <a:srgbClr val="FF0000"/>
              </a:solidFill>
              <a:latin typeface="Times New Roman" pitchFamily="18" charset="0"/>
              <a:cs typeface="Times New Roman" pitchFamily="18" charset="0"/>
            </a:endParaRPr>
          </a:p>
        </p:txBody>
      </p:sp>
      <p:cxnSp>
        <p:nvCxnSpPr>
          <p:cNvPr id="38" name="직선 화살표 연결선 37"/>
          <p:cNvCxnSpPr/>
          <p:nvPr/>
        </p:nvCxnSpPr>
        <p:spPr>
          <a:xfrm>
            <a:off x="1288098" y="6702013"/>
            <a:ext cx="181282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3100922" y="6568886"/>
            <a:ext cx="684584" cy="307777"/>
          </a:xfrm>
          <a:prstGeom prst="rect">
            <a:avLst/>
          </a:prstGeom>
          <a:noFill/>
        </p:spPr>
        <p:txBody>
          <a:bodyPr wrap="square" rtlCol="0">
            <a:spAutoFit/>
          </a:bodyPr>
          <a:lstStyle/>
          <a:p>
            <a:r>
              <a:rPr lang="en-US" altLang="ko-KR" sz="1400" dirty="0">
                <a:latin typeface="Calibri" pitchFamily="34" charset="0"/>
              </a:rPr>
              <a:t>Time</a:t>
            </a:r>
            <a:endParaRPr lang="ko-KR" altLang="en-US" sz="1400" dirty="0">
              <a:latin typeface="Calibri" pitchFamily="34" charset="0"/>
            </a:endParaRPr>
          </a:p>
        </p:txBody>
      </p:sp>
      <p:cxnSp>
        <p:nvCxnSpPr>
          <p:cNvPr id="40" name="직선 화살표 연결선 39"/>
          <p:cNvCxnSpPr/>
          <p:nvPr/>
        </p:nvCxnSpPr>
        <p:spPr>
          <a:xfrm>
            <a:off x="5724128" y="6715965"/>
            <a:ext cx="181282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1" name="TextBox 40"/>
          <p:cNvSpPr txBox="1"/>
          <p:nvPr/>
        </p:nvSpPr>
        <p:spPr>
          <a:xfrm>
            <a:off x="7536952" y="6582838"/>
            <a:ext cx="684584" cy="307777"/>
          </a:xfrm>
          <a:prstGeom prst="rect">
            <a:avLst/>
          </a:prstGeom>
          <a:noFill/>
        </p:spPr>
        <p:txBody>
          <a:bodyPr wrap="square" rtlCol="0">
            <a:spAutoFit/>
          </a:bodyPr>
          <a:lstStyle/>
          <a:p>
            <a:r>
              <a:rPr lang="en-US" altLang="ko-KR" sz="1400" dirty="0">
                <a:latin typeface="Calibri" pitchFamily="34" charset="0"/>
              </a:rPr>
              <a:t>Time</a:t>
            </a:r>
            <a:endParaRPr lang="ko-KR" altLang="en-US" sz="1400" dirty="0">
              <a:latin typeface="Calibri" pitchFamily="34" charset="0"/>
            </a:endParaRPr>
          </a:p>
        </p:txBody>
      </p:sp>
      <p:sp>
        <p:nvSpPr>
          <p:cNvPr id="42" name="슬라이드 번호 개체 틀 2"/>
          <p:cNvSpPr>
            <a:spLocks noGrp="1"/>
          </p:cNvSpPr>
          <p:nvPr>
            <p:ph type="sldNum" sz="quarter" idx="12"/>
          </p:nvPr>
        </p:nvSpPr>
        <p:spPr>
          <a:xfrm>
            <a:off x="6553200" y="6356350"/>
            <a:ext cx="2133600" cy="365125"/>
          </a:xfrm>
        </p:spPr>
        <p:txBody>
          <a:bodyPr/>
          <a:lstStyle/>
          <a:p>
            <a:fld id="{2ABFCFA3-7D24-4157-B23E-56D1E6B6960D}" type="slidenum">
              <a:rPr lang="ko-KR" altLang="en-US" smtClean="0">
                <a:latin typeface="Calibri" pitchFamily="34" charset="0"/>
                <a:cs typeface="Times New Roman" pitchFamily="18" charset="0"/>
              </a:rPr>
              <a:pPr/>
              <a:t>31</a:t>
            </a:fld>
            <a:endParaRPr lang="ko-KR" altLang="en-US" dirty="0">
              <a:latin typeface="Calibri" pitchFamily="34" charset="0"/>
              <a:cs typeface="Times New Roman" pitchFamily="18" charset="0"/>
            </a:endParaRPr>
          </a:p>
        </p:txBody>
      </p:sp>
      <p:sp>
        <p:nvSpPr>
          <p:cNvPr id="43" name="직사각형 42"/>
          <p:cNvSpPr/>
          <p:nvPr/>
        </p:nvSpPr>
        <p:spPr>
          <a:xfrm>
            <a:off x="2389989" y="6021288"/>
            <a:ext cx="1533939" cy="311428"/>
          </a:xfrm>
          <a:prstGeom prst="rect">
            <a:avLst/>
          </a:prstGeom>
          <a:solidFill>
            <a:schemeClr val="bg1">
              <a:alpha val="70000"/>
            </a:schemeClr>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err="1">
                <a:solidFill>
                  <a:schemeClr val="tx1"/>
                </a:solidFill>
                <a:latin typeface="Times New Roman" pitchFamily="18" charset="0"/>
                <a:cs typeface="Times New Roman" pitchFamily="18" charset="0"/>
              </a:rPr>
              <a:t>dbus.service</a:t>
            </a:r>
            <a:endParaRPr lang="ko-KR" altLang="en-US" sz="2000" dirty="0">
              <a:solidFill>
                <a:schemeClr val="tx1"/>
              </a:solidFill>
              <a:latin typeface="Times New Roman" pitchFamily="18" charset="0"/>
              <a:cs typeface="Times New Roman" pitchFamily="18" charset="0"/>
            </a:endParaRPr>
          </a:p>
        </p:txBody>
      </p:sp>
      <p:sp>
        <p:nvSpPr>
          <p:cNvPr id="3" name="타원 2"/>
          <p:cNvSpPr/>
          <p:nvPr/>
        </p:nvSpPr>
        <p:spPr>
          <a:xfrm>
            <a:off x="2123728" y="5113601"/>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p:cNvSpPr/>
          <p:nvPr/>
        </p:nvSpPr>
        <p:spPr>
          <a:xfrm>
            <a:off x="2339752" y="613990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2" name="그룹 51"/>
          <p:cNvGrpSpPr/>
          <p:nvPr/>
        </p:nvGrpSpPr>
        <p:grpSpPr>
          <a:xfrm>
            <a:off x="5760384" y="4407910"/>
            <a:ext cx="2556032" cy="317234"/>
            <a:chOff x="5760384" y="4407910"/>
            <a:chExt cx="2556032" cy="317234"/>
          </a:xfrm>
        </p:grpSpPr>
        <p:sp>
          <p:nvSpPr>
            <p:cNvPr id="22" name="타원 21"/>
            <p:cNvSpPr/>
            <p:nvPr/>
          </p:nvSpPr>
          <p:spPr>
            <a:xfrm>
              <a:off x="5760384" y="4407910"/>
              <a:ext cx="287528" cy="234846"/>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400" b="1" dirty="0">
                  <a:solidFill>
                    <a:schemeClr val="bg1"/>
                  </a:solidFill>
                  <a:latin typeface="Times New Roman" pitchFamily="18" charset="0"/>
                  <a:cs typeface="Times New Roman" pitchFamily="18" charset="0"/>
                </a:rPr>
                <a:t>2</a:t>
              </a:r>
              <a:endParaRPr lang="ko-KR" altLang="en-US" sz="1400" b="1" dirty="0">
                <a:solidFill>
                  <a:schemeClr val="bg1"/>
                </a:solidFill>
                <a:latin typeface="Times New Roman" pitchFamily="18" charset="0"/>
                <a:cs typeface="Times New Roman" pitchFamily="18" charset="0"/>
              </a:endParaRPr>
            </a:p>
          </p:txBody>
        </p:sp>
        <p:grpSp>
          <p:nvGrpSpPr>
            <p:cNvPr id="33" name="그룹 32"/>
            <p:cNvGrpSpPr/>
            <p:nvPr/>
          </p:nvGrpSpPr>
          <p:grpSpPr>
            <a:xfrm>
              <a:off x="6732240" y="4413716"/>
              <a:ext cx="1584176" cy="311428"/>
              <a:chOff x="6732240" y="4413716"/>
              <a:chExt cx="1584176" cy="311428"/>
            </a:xfrm>
          </p:grpSpPr>
          <p:sp>
            <p:nvSpPr>
              <p:cNvPr id="45" name="직사각형 44"/>
              <p:cNvSpPr/>
              <p:nvPr/>
            </p:nvSpPr>
            <p:spPr>
              <a:xfrm>
                <a:off x="6782477" y="4413716"/>
                <a:ext cx="1533939" cy="311428"/>
              </a:xfrm>
              <a:prstGeom prst="rect">
                <a:avLst/>
              </a:prstGeom>
              <a:solidFill>
                <a:schemeClr val="bg1">
                  <a:alpha val="70000"/>
                </a:schemeClr>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err="1">
                    <a:solidFill>
                      <a:schemeClr val="tx1"/>
                    </a:solidFill>
                    <a:latin typeface="Times New Roman" pitchFamily="18" charset="0"/>
                    <a:cs typeface="Times New Roman" pitchFamily="18" charset="0"/>
                  </a:rPr>
                  <a:t>dbus.service</a:t>
                </a:r>
                <a:endParaRPr lang="ko-KR" altLang="en-US" sz="2000" dirty="0">
                  <a:solidFill>
                    <a:schemeClr val="tx1"/>
                  </a:solidFill>
                  <a:latin typeface="Times New Roman" pitchFamily="18" charset="0"/>
                  <a:cs typeface="Times New Roman" pitchFamily="18" charset="0"/>
                </a:endParaRPr>
              </a:p>
            </p:txBody>
          </p:sp>
          <p:sp>
            <p:nvSpPr>
              <p:cNvPr id="47" name="타원 46"/>
              <p:cNvSpPr/>
              <p:nvPr/>
            </p:nvSpPr>
            <p:spPr>
              <a:xfrm>
                <a:off x="6732240" y="450912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51" name="그룹 50"/>
          <p:cNvGrpSpPr/>
          <p:nvPr/>
        </p:nvGrpSpPr>
        <p:grpSpPr>
          <a:xfrm>
            <a:off x="5544360" y="3284984"/>
            <a:ext cx="2556032" cy="311428"/>
            <a:chOff x="5544360" y="3284984"/>
            <a:chExt cx="2556032" cy="311428"/>
          </a:xfrm>
        </p:grpSpPr>
        <p:sp>
          <p:nvSpPr>
            <p:cNvPr id="21" name="타원 20"/>
            <p:cNvSpPr/>
            <p:nvPr/>
          </p:nvSpPr>
          <p:spPr>
            <a:xfrm>
              <a:off x="5544360" y="3356992"/>
              <a:ext cx="287528" cy="234846"/>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ko-KR" sz="1400" b="1" dirty="0">
                  <a:solidFill>
                    <a:schemeClr val="bg1"/>
                  </a:solidFill>
                  <a:latin typeface="Times New Roman" pitchFamily="18" charset="0"/>
                  <a:cs typeface="Times New Roman" pitchFamily="18" charset="0"/>
                </a:rPr>
                <a:t>1</a:t>
              </a:r>
              <a:endParaRPr lang="ko-KR" altLang="en-US" sz="1400" b="1" dirty="0">
                <a:solidFill>
                  <a:schemeClr val="bg1"/>
                </a:solidFill>
                <a:latin typeface="Times New Roman" pitchFamily="18" charset="0"/>
                <a:cs typeface="Times New Roman" pitchFamily="18" charset="0"/>
              </a:endParaRPr>
            </a:p>
          </p:txBody>
        </p:sp>
        <p:grpSp>
          <p:nvGrpSpPr>
            <p:cNvPr id="32" name="그룹 31"/>
            <p:cNvGrpSpPr/>
            <p:nvPr/>
          </p:nvGrpSpPr>
          <p:grpSpPr>
            <a:xfrm>
              <a:off x="6550124" y="3284984"/>
              <a:ext cx="1550268" cy="311428"/>
              <a:chOff x="6550124" y="3284984"/>
              <a:chExt cx="1550268" cy="311428"/>
            </a:xfrm>
          </p:grpSpPr>
          <p:sp>
            <p:nvSpPr>
              <p:cNvPr id="44" name="직사각형 43"/>
              <p:cNvSpPr/>
              <p:nvPr/>
            </p:nvSpPr>
            <p:spPr>
              <a:xfrm>
                <a:off x="6600924" y="3284984"/>
                <a:ext cx="1499468" cy="311428"/>
              </a:xfrm>
              <a:prstGeom prst="rect">
                <a:avLst/>
              </a:prstGeom>
              <a:solidFill>
                <a:schemeClr val="bg1">
                  <a:alpha val="70000"/>
                </a:schemeClr>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err="1">
                    <a:solidFill>
                      <a:schemeClr val="tx1"/>
                    </a:solidFill>
                    <a:latin typeface="Times New Roman" pitchFamily="18" charset="0"/>
                    <a:cs typeface="Times New Roman" pitchFamily="18" charset="0"/>
                  </a:rPr>
                  <a:t>var.mount</a:t>
                </a:r>
                <a:endParaRPr lang="ko-KR" altLang="en-US" sz="2000" dirty="0">
                  <a:solidFill>
                    <a:schemeClr val="tx1"/>
                  </a:solidFill>
                  <a:latin typeface="Times New Roman" pitchFamily="18" charset="0"/>
                  <a:cs typeface="Times New Roman" pitchFamily="18" charset="0"/>
                </a:endParaRPr>
              </a:p>
            </p:txBody>
          </p:sp>
          <p:sp>
            <p:nvSpPr>
              <p:cNvPr id="48" name="타원 47"/>
              <p:cNvSpPr/>
              <p:nvPr/>
            </p:nvSpPr>
            <p:spPr>
              <a:xfrm>
                <a:off x="6550124" y="335699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6" name="그룹 5"/>
          <p:cNvGrpSpPr/>
          <p:nvPr/>
        </p:nvGrpSpPr>
        <p:grpSpPr>
          <a:xfrm>
            <a:off x="1136824" y="6090684"/>
            <a:ext cx="1668178" cy="687130"/>
            <a:chOff x="1136824" y="6090684"/>
            <a:chExt cx="1668178" cy="687130"/>
          </a:xfrm>
        </p:grpSpPr>
        <p:sp>
          <p:nvSpPr>
            <p:cNvPr id="37" name="TextBox 36"/>
            <p:cNvSpPr txBox="1"/>
            <p:nvPr/>
          </p:nvSpPr>
          <p:spPr>
            <a:xfrm>
              <a:off x="1136824" y="6316149"/>
              <a:ext cx="1668178" cy="461665"/>
            </a:xfrm>
            <a:prstGeom prst="rect">
              <a:avLst/>
            </a:prstGeom>
            <a:noFill/>
          </p:spPr>
          <p:txBody>
            <a:bodyPr wrap="square" rtlCol="0">
              <a:spAutoFit/>
            </a:bodyPr>
            <a:lstStyle/>
            <a:p>
              <a:r>
                <a:rPr lang="en-US" altLang="ko-KR" sz="2400" b="1" dirty="0">
                  <a:solidFill>
                    <a:srgbClr val="FF0000"/>
                  </a:solidFill>
                  <a:latin typeface="Times New Roman" pitchFamily="18" charset="0"/>
                  <a:cs typeface="Times New Roman" pitchFamily="18" charset="0"/>
                </a:rPr>
                <a:t>450 ms</a:t>
              </a:r>
              <a:endParaRPr lang="ko-KR" altLang="en-US" sz="2400" b="1" dirty="0">
                <a:solidFill>
                  <a:srgbClr val="FF0000"/>
                </a:solidFill>
                <a:latin typeface="Times New Roman" pitchFamily="18" charset="0"/>
                <a:cs typeface="Times New Roman" pitchFamily="18" charset="0"/>
              </a:endParaRPr>
            </a:p>
          </p:txBody>
        </p:sp>
        <p:sp>
          <p:nvSpPr>
            <p:cNvPr id="49" name="타원 48"/>
            <p:cNvSpPr/>
            <p:nvPr/>
          </p:nvSpPr>
          <p:spPr>
            <a:xfrm>
              <a:off x="1187624" y="6090684"/>
              <a:ext cx="576064" cy="553240"/>
            </a:xfrm>
            <a:prstGeom prst="ellipse">
              <a:avLst/>
            </a:prstGeom>
            <a:noFill/>
            <a:ln w="44450" cmpd="sng">
              <a:solidFill>
                <a:srgbClr val="FF000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sz="7200" b="1" dirty="0">
                <a:solidFill>
                  <a:srgbClr val="FF0000"/>
                </a:solidFill>
                <a:latin typeface="Calibri" pitchFamily="34" charset="0"/>
              </a:endParaRPr>
            </a:p>
          </p:txBody>
        </p:sp>
      </p:grpSp>
      <p:grpSp>
        <p:nvGrpSpPr>
          <p:cNvPr id="10" name="그룹 9"/>
          <p:cNvGrpSpPr/>
          <p:nvPr/>
        </p:nvGrpSpPr>
        <p:grpSpPr>
          <a:xfrm>
            <a:off x="5475105" y="6093296"/>
            <a:ext cx="1377617" cy="688223"/>
            <a:chOff x="5475105" y="6093296"/>
            <a:chExt cx="1377617" cy="688223"/>
          </a:xfrm>
        </p:grpSpPr>
        <p:sp>
          <p:nvSpPr>
            <p:cNvPr id="30" name="TextBox 29"/>
            <p:cNvSpPr txBox="1"/>
            <p:nvPr/>
          </p:nvSpPr>
          <p:spPr>
            <a:xfrm>
              <a:off x="5475105" y="6319854"/>
              <a:ext cx="1377617" cy="461665"/>
            </a:xfrm>
            <a:prstGeom prst="rect">
              <a:avLst/>
            </a:prstGeom>
            <a:noFill/>
          </p:spPr>
          <p:txBody>
            <a:bodyPr wrap="square" rtlCol="0">
              <a:spAutoFit/>
            </a:bodyPr>
            <a:lstStyle/>
            <a:p>
              <a:r>
                <a:rPr lang="en-US" altLang="ko-KR" sz="2400" b="1" dirty="0">
                  <a:solidFill>
                    <a:srgbClr val="FF0000"/>
                  </a:solidFill>
                  <a:latin typeface="Times New Roman" pitchFamily="18" charset="0"/>
                  <a:cs typeface="Times New Roman" pitchFamily="18" charset="0"/>
                </a:rPr>
                <a:t>195 ms</a:t>
              </a:r>
              <a:endParaRPr lang="ko-KR" altLang="en-US" sz="2400" b="1" dirty="0">
                <a:solidFill>
                  <a:srgbClr val="FF0000"/>
                </a:solidFill>
                <a:latin typeface="Times New Roman" pitchFamily="18" charset="0"/>
                <a:cs typeface="Times New Roman" pitchFamily="18" charset="0"/>
              </a:endParaRPr>
            </a:p>
          </p:txBody>
        </p:sp>
        <p:sp>
          <p:nvSpPr>
            <p:cNvPr id="50" name="타원 49"/>
            <p:cNvSpPr/>
            <p:nvPr/>
          </p:nvSpPr>
          <p:spPr>
            <a:xfrm>
              <a:off x="5626753" y="6093296"/>
              <a:ext cx="444195" cy="384312"/>
            </a:xfrm>
            <a:prstGeom prst="ellipse">
              <a:avLst/>
            </a:prstGeom>
            <a:noFill/>
            <a:ln w="44450" cmpd="sng">
              <a:solidFill>
                <a:srgbClr val="FF000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sz="7200" b="1" dirty="0">
                <a:solidFill>
                  <a:srgbClr val="FF0000"/>
                </a:solidFill>
                <a:latin typeface="Calibri" pitchFamily="34" charset="0"/>
              </a:endParaRPr>
            </a:p>
          </p:txBody>
        </p:sp>
      </p:grpSp>
    </p:spTree>
    <p:extLst>
      <p:ext uri="{BB962C8B-B14F-4D97-AF65-F5344CB8AC3E}">
        <p14:creationId xmlns:p14="http://schemas.microsoft.com/office/powerpoint/2010/main" val="1215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ppt_x"/>
                                          </p:val>
                                        </p:tav>
                                        <p:tav tm="100000">
                                          <p:val>
                                            <p:strVal val="#ppt_x"/>
                                          </p:val>
                                        </p:tav>
                                      </p:tavLst>
                                    </p:anim>
                                    <p:anim calcmode="lin" valueType="num">
                                      <p:cBhvr additive="base">
                                        <p:cTn id="17" dur="500" fill="hold"/>
                                        <p:tgtEl>
                                          <p:spTgt spid="34"/>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1000"/>
                                        <p:tgtEl>
                                          <p:spTgt spid="51"/>
                                        </p:tgtEl>
                                      </p:cBhvr>
                                    </p:animEffect>
                                    <p:anim calcmode="lin" valueType="num">
                                      <p:cBhvr>
                                        <p:cTn id="26" dur="1000" fill="hold"/>
                                        <p:tgtEl>
                                          <p:spTgt spid="51"/>
                                        </p:tgtEl>
                                        <p:attrNameLst>
                                          <p:attrName>ppt_x</p:attrName>
                                        </p:attrNameLst>
                                      </p:cBhvr>
                                      <p:tavLst>
                                        <p:tav tm="0">
                                          <p:val>
                                            <p:strVal val="#ppt_x"/>
                                          </p:val>
                                        </p:tav>
                                        <p:tav tm="100000">
                                          <p:val>
                                            <p:strVal val="#ppt_x"/>
                                          </p:val>
                                        </p:tav>
                                      </p:tavLst>
                                    </p:anim>
                                    <p:anim calcmode="lin" valueType="num">
                                      <p:cBhvr>
                                        <p:cTn id="27" dur="1000" fill="hold"/>
                                        <p:tgtEl>
                                          <p:spTgt spid="51"/>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childTnLst>
                          </p:cTn>
                        </p:par>
                        <p:par>
                          <p:cTn id="37" fill="hold">
                            <p:stCondLst>
                              <p:cond delay="3000"/>
                            </p:stCondLst>
                            <p:childTnLst>
                              <p:par>
                                <p:cTn id="38" presetID="42" presetClass="entr" presetSubtype="0" fill="hold" nodeType="after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1000"/>
                                        <p:tgtEl>
                                          <p:spTgt spid="52"/>
                                        </p:tgtEl>
                                      </p:cBhvr>
                                    </p:animEffect>
                                    <p:anim calcmode="lin" valueType="num">
                                      <p:cBhvr>
                                        <p:cTn id="41" dur="1000" fill="hold"/>
                                        <p:tgtEl>
                                          <p:spTgt spid="52"/>
                                        </p:tgtEl>
                                        <p:attrNameLst>
                                          <p:attrName>ppt_x</p:attrName>
                                        </p:attrNameLst>
                                      </p:cBhvr>
                                      <p:tavLst>
                                        <p:tav tm="0">
                                          <p:val>
                                            <p:strVal val="#ppt_x"/>
                                          </p:val>
                                        </p:tav>
                                        <p:tav tm="100000">
                                          <p:val>
                                            <p:strVal val="#ppt_x"/>
                                          </p:val>
                                        </p:tav>
                                      </p:tavLst>
                                    </p:anim>
                                    <p:anim calcmode="lin" valueType="num">
                                      <p:cBhvr>
                                        <p:cTn id="42"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down)">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down)">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4" grpId="0" animBg="1"/>
      <p:bldP spid="15" grpId="0" animBg="1"/>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C4A6DAE1-16CE-10E8-DB9C-BDAF1AD37A85}"/>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제목 1"/>
          <p:cNvSpPr txBox="1">
            <a:spLocks/>
          </p:cNvSpPr>
          <p:nvPr/>
        </p:nvSpPr>
        <p:spPr>
          <a:xfrm>
            <a:off x="0" y="-27384"/>
            <a:ext cx="9144000" cy="1143000"/>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endParaRPr lang="en-US" altLang="ko-KR" sz="4000" dirty="0">
              <a:latin typeface="Calibri" pitchFamily="34" charset="0"/>
              <a:cs typeface="Times New Roman" pitchFamily="18" charset="0"/>
            </a:endParaRPr>
          </a:p>
        </p:txBody>
      </p:sp>
      <p:sp>
        <p:nvSpPr>
          <p:cNvPr id="5" name="직사각형 4"/>
          <p:cNvSpPr/>
          <p:nvPr/>
        </p:nvSpPr>
        <p:spPr>
          <a:xfrm>
            <a:off x="323528" y="941819"/>
            <a:ext cx="8318908" cy="523220"/>
          </a:xfrm>
          <a:prstGeom prst="rect">
            <a:avLst/>
          </a:prstGeom>
        </p:spPr>
        <p:txBody>
          <a:bodyPr wrap="square">
            <a:spAutoFit/>
          </a:bodyPr>
          <a:lstStyle/>
          <a:p>
            <a:pPr marL="285750" indent="-285750">
              <a:buFont typeface="Arial" pitchFamily="34" charset="0"/>
              <a:buChar char="•"/>
            </a:pPr>
            <a:r>
              <a:rPr lang="en-US" altLang="ko-KR" sz="2800" dirty="0">
                <a:latin typeface="Calibri" pitchFamily="34" charset="0"/>
                <a:cs typeface="Times New Roman" pitchFamily="18" charset="0"/>
              </a:rPr>
              <a:t>Boot-Time Comparison: C</a:t>
            </a:r>
            <a:r>
              <a:rPr lang="en-US" altLang="ko-KR" sz="2400" dirty="0">
                <a:latin typeface="Calibri" pitchFamily="34" charset="0"/>
                <a:cs typeface="Times New Roman" pitchFamily="18" charset="0"/>
              </a:rPr>
              <a:t>onventional (No BB) VS. BB </a:t>
            </a:r>
          </a:p>
        </p:txBody>
      </p:sp>
      <p:sp>
        <p:nvSpPr>
          <p:cNvPr id="8" name="제목 1"/>
          <p:cNvSpPr txBox="1">
            <a:spLocks/>
          </p:cNvSpPr>
          <p:nvPr/>
        </p:nvSpPr>
        <p:spPr>
          <a:xfrm>
            <a:off x="152400" y="-27384"/>
            <a:ext cx="9144000" cy="1143000"/>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4000" b="1" dirty="0">
                <a:latin typeface="Calibri" pitchFamily="34" charset="0"/>
                <a:cs typeface="Times New Roman" pitchFamily="18" charset="0"/>
              </a:rPr>
              <a:t>System-wide Experimental Result</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6" y="1772816"/>
            <a:ext cx="9147913"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 y="5013176"/>
            <a:ext cx="9144000"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직사각형 6"/>
          <p:cNvSpPr/>
          <p:nvPr/>
        </p:nvSpPr>
        <p:spPr>
          <a:xfrm>
            <a:off x="2008186" y="3789040"/>
            <a:ext cx="904414" cy="369332"/>
          </a:xfrm>
          <a:prstGeom prst="rect">
            <a:avLst/>
          </a:prstGeom>
        </p:spPr>
        <p:txBody>
          <a:bodyPr wrap="none">
            <a:spAutoFit/>
          </a:bodyPr>
          <a:lstStyle/>
          <a:p>
            <a:pPr algn="ctr"/>
            <a:r>
              <a:rPr lang="en-US" altLang="ko-KR" b="1" dirty="0">
                <a:solidFill>
                  <a:srgbClr val="FF0000"/>
                </a:solidFill>
              </a:rPr>
              <a:t>295ms</a:t>
            </a:r>
          </a:p>
        </p:txBody>
      </p:sp>
      <p:sp>
        <p:nvSpPr>
          <p:cNvPr id="9" name="직사각형 8"/>
          <p:cNvSpPr/>
          <p:nvPr/>
        </p:nvSpPr>
        <p:spPr>
          <a:xfrm>
            <a:off x="3094181" y="3789040"/>
            <a:ext cx="986168" cy="369332"/>
          </a:xfrm>
          <a:prstGeom prst="rect">
            <a:avLst/>
          </a:prstGeom>
        </p:spPr>
        <p:txBody>
          <a:bodyPr wrap="none">
            <a:spAutoFit/>
          </a:bodyPr>
          <a:lstStyle/>
          <a:p>
            <a:pPr algn="ctr"/>
            <a:r>
              <a:rPr lang="en-US" altLang="ko-KR" b="1" dirty="0">
                <a:solidFill>
                  <a:srgbClr val="FF0000"/>
                </a:solidFill>
              </a:rPr>
              <a:t>124 </a:t>
            </a:r>
            <a:r>
              <a:rPr lang="en-US" altLang="ko-KR" b="1" dirty="0" err="1">
                <a:solidFill>
                  <a:srgbClr val="FF0000"/>
                </a:solidFill>
              </a:rPr>
              <a:t>ms</a:t>
            </a:r>
            <a:endParaRPr lang="en-US" altLang="ko-KR" b="1" dirty="0">
              <a:solidFill>
                <a:srgbClr val="FF0000"/>
              </a:solidFill>
            </a:endParaRPr>
          </a:p>
        </p:txBody>
      </p:sp>
      <p:sp>
        <p:nvSpPr>
          <p:cNvPr id="10" name="직사각형 9"/>
          <p:cNvSpPr/>
          <p:nvPr/>
        </p:nvSpPr>
        <p:spPr>
          <a:xfrm>
            <a:off x="6581304" y="3717032"/>
            <a:ext cx="1119217" cy="369332"/>
          </a:xfrm>
          <a:prstGeom prst="rect">
            <a:avLst/>
          </a:prstGeom>
        </p:spPr>
        <p:txBody>
          <a:bodyPr wrap="none">
            <a:spAutoFit/>
          </a:bodyPr>
          <a:lstStyle/>
          <a:p>
            <a:pPr algn="ctr"/>
            <a:r>
              <a:rPr lang="en-US" altLang="ko-KR" b="1" dirty="0">
                <a:solidFill>
                  <a:srgbClr val="FF0000"/>
                </a:solidFill>
              </a:rPr>
              <a:t>4234 </a:t>
            </a:r>
            <a:r>
              <a:rPr lang="en-US" altLang="ko-KR" b="1" dirty="0" err="1">
                <a:solidFill>
                  <a:srgbClr val="FF0000"/>
                </a:solidFill>
              </a:rPr>
              <a:t>ms</a:t>
            </a:r>
            <a:endParaRPr lang="en-US" altLang="ko-KR" b="1" dirty="0">
              <a:solidFill>
                <a:srgbClr val="FF0000"/>
              </a:solidFill>
            </a:endParaRPr>
          </a:p>
        </p:txBody>
      </p:sp>
      <p:sp>
        <p:nvSpPr>
          <p:cNvPr id="11" name="직사각형 10"/>
          <p:cNvSpPr/>
          <p:nvPr/>
        </p:nvSpPr>
        <p:spPr>
          <a:xfrm>
            <a:off x="1259632" y="5085184"/>
            <a:ext cx="6120680" cy="1323439"/>
          </a:xfrm>
          <a:prstGeom prst="rect">
            <a:avLst/>
          </a:prstGeom>
        </p:spPr>
        <p:txBody>
          <a:bodyPr wrap="square">
            <a:spAutoFit/>
          </a:bodyPr>
          <a:lstStyle/>
          <a:p>
            <a:pPr algn="ctr"/>
            <a:r>
              <a:rPr lang="en-US" altLang="ko-KR" sz="8000" b="1" dirty="0">
                <a:solidFill>
                  <a:srgbClr val="FF0000"/>
                </a:solidFill>
              </a:rPr>
              <a:t>8.1 s </a:t>
            </a:r>
            <a:r>
              <a:rPr lang="en-US" altLang="ko-KR" sz="8000" b="1" dirty="0">
                <a:solidFill>
                  <a:srgbClr val="FF0000"/>
                </a:solidFill>
                <a:sym typeface="Wingdings" pitchFamily="2" charset="2"/>
              </a:rPr>
              <a:t></a:t>
            </a:r>
            <a:r>
              <a:rPr lang="en-US" altLang="ko-KR" sz="8000" b="1" dirty="0">
                <a:solidFill>
                  <a:srgbClr val="FF0000"/>
                </a:solidFill>
              </a:rPr>
              <a:t>3.5 s</a:t>
            </a:r>
          </a:p>
        </p:txBody>
      </p:sp>
      <p:sp>
        <p:nvSpPr>
          <p:cNvPr id="12" name="슬라이드 번호 개체 틀 2"/>
          <p:cNvSpPr>
            <a:spLocks noGrp="1"/>
          </p:cNvSpPr>
          <p:nvPr>
            <p:ph type="sldNum" sz="quarter" idx="12"/>
          </p:nvPr>
        </p:nvSpPr>
        <p:spPr>
          <a:xfrm>
            <a:off x="6553200" y="6356350"/>
            <a:ext cx="2133600" cy="365125"/>
          </a:xfrm>
        </p:spPr>
        <p:txBody>
          <a:bodyPr/>
          <a:lstStyle/>
          <a:p>
            <a:fld id="{2ABFCFA3-7D24-4157-B23E-56D1E6B6960D}" type="slidenum">
              <a:rPr lang="ko-KR" altLang="en-US" smtClean="0">
                <a:latin typeface="Calibri" pitchFamily="34" charset="0"/>
                <a:cs typeface="Times New Roman" pitchFamily="18" charset="0"/>
              </a:rPr>
              <a:pPr/>
              <a:t>32</a:t>
            </a:fld>
            <a:endParaRPr lang="ko-KR" altLang="en-US" dirty="0">
              <a:latin typeface="Calibri" pitchFamily="34" charset="0"/>
              <a:cs typeface="Times New Roman" pitchFamily="18" charset="0"/>
            </a:endParaRPr>
          </a:p>
        </p:txBody>
      </p:sp>
    </p:spTree>
    <p:extLst>
      <p:ext uri="{BB962C8B-B14F-4D97-AF65-F5344CB8AC3E}">
        <p14:creationId xmlns:p14="http://schemas.microsoft.com/office/powerpoint/2010/main" val="153829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B11B6B5A-285E-27E0-91EE-850E5342EF29}"/>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제목 1"/>
          <p:cNvSpPr>
            <a:spLocks noGrp="1"/>
          </p:cNvSpPr>
          <p:nvPr>
            <p:ph type="title"/>
          </p:nvPr>
        </p:nvSpPr>
        <p:spPr>
          <a:xfrm>
            <a:off x="161966" y="0"/>
            <a:ext cx="8856984" cy="1080120"/>
          </a:xfrm>
        </p:spPr>
        <p:txBody>
          <a:bodyPr>
            <a:noAutofit/>
          </a:bodyPr>
          <a:lstStyle/>
          <a:p>
            <a:r>
              <a:rPr lang="en-US" altLang="ko-KR" sz="4000" b="1" dirty="0">
                <a:latin typeface="Calibri" pitchFamily="34" charset="0"/>
                <a:cs typeface="Times New Roman" pitchFamily="18" charset="0"/>
              </a:rPr>
              <a:t>Demo: Booting Time (No-BB VS BB)</a:t>
            </a:r>
            <a:endParaRPr lang="ko-KR" altLang="en-US" sz="4000" b="1" dirty="0">
              <a:latin typeface="Calibri" pitchFamily="34" charset="0"/>
              <a:cs typeface="Times New Roman" pitchFamily="18" charset="0"/>
            </a:endParaRPr>
          </a:p>
        </p:txBody>
      </p:sp>
      <p:pic>
        <p:nvPicPr>
          <p:cNvPr id="9" name="[P][concept] dtv-comparison9.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96752"/>
            <a:ext cx="9144000" cy="4896544"/>
          </a:xfrm>
          <a:prstGeom prst="rect">
            <a:avLst/>
          </a:prstGeom>
        </p:spPr>
      </p:pic>
      <p:sp>
        <p:nvSpPr>
          <p:cNvPr id="4" name="슬라이드 번호 개체 틀 2"/>
          <p:cNvSpPr>
            <a:spLocks noGrp="1"/>
          </p:cNvSpPr>
          <p:nvPr>
            <p:ph type="sldNum" sz="quarter" idx="12"/>
          </p:nvPr>
        </p:nvSpPr>
        <p:spPr>
          <a:xfrm>
            <a:off x="6553200" y="6356350"/>
            <a:ext cx="2133600" cy="365125"/>
          </a:xfrm>
        </p:spPr>
        <p:txBody>
          <a:bodyPr/>
          <a:lstStyle/>
          <a:p>
            <a:fld id="{2ABFCFA3-7D24-4157-B23E-56D1E6B6960D}" type="slidenum">
              <a:rPr lang="ko-KR" altLang="en-US" smtClean="0">
                <a:latin typeface="Calibri" pitchFamily="34" charset="0"/>
                <a:cs typeface="Times New Roman" pitchFamily="18" charset="0"/>
              </a:rPr>
              <a:pPr/>
              <a:t>33</a:t>
            </a:fld>
            <a:endParaRPr lang="ko-KR" altLang="en-US" dirty="0">
              <a:latin typeface="Calibri" pitchFamily="34" charset="0"/>
              <a:cs typeface="Times New Roman" pitchFamily="18" charset="0"/>
            </a:endParaRPr>
          </a:p>
        </p:txBody>
      </p:sp>
    </p:spTree>
    <p:extLst>
      <p:ext uri="{BB962C8B-B14F-4D97-AF65-F5344CB8AC3E}">
        <p14:creationId xmlns:p14="http://schemas.microsoft.com/office/powerpoint/2010/main" val="37996230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B1EFAB54-548E-8C1F-A406-82672B08B101}"/>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직사각형 2"/>
          <p:cNvSpPr/>
          <p:nvPr/>
        </p:nvSpPr>
        <p:spPr>
          <a:xfrm>
            <a:off x="251520" y="1147385"/>
            <a:ext cx="8496944" cy="4585871"/>
          </a:xfrm>
          <a:prstGeom prst="rect">
            <a:avLst/>
          </a:prstGeom>
        </p:spPr>
        <p:txBody>
          <a:bodyPr wrap="square">
            <a:spAutoFit/>
          </a:bodyPr>
          <a:lstStyle/>
          <a:p>
            <a:pPr marL="285750" indent="-285750">
              <a:buFont typeface="Arial" pitchFamily="34" charset="0"/>
              <a:buChar char="•"/>
            </a:pPr>
            <a:r>
              <a:rPr lang="en-US" altLang="ko-KR" sz="2800" dirty="0">
                <a:latin typeface="Calibri" pitchFamily="34" charset="0"/>
                <a:cs typeface="Times New Roman" pitchFamily="18" charset="0"/>
              </a:rPr>
              <a:t>Booting time is extremely significant performance metric in many consumer electronics devices</a:t>
            </a:r>
          </a:p>
          <a:p>
            <a:pPr marL="285750" indent="-285750">
              <a:buFont typeface="Arial" pitchFamily="34" charset="0"/>
              <a:buChar char="•"/>
            </a:pPr>
            <a:endParaRPr lang="en-US" altLang="ko-KR" sz="2200" dirty="0">
              <a:latin typeface="Calibri" pitchFamily="34" charset="0"/>
              <a:cs typeface="Times New Roman" pitchFamily="18" charset="0"/>
            </a:endParaRPr>
          </a:p>
          <a:p>
            <a:pPr marL="285750" indent="-285750">
              <a:buFont typeface="Arial" pitchFamily="34" charset="0"/>
              <a:buChar char="•"/>
            </a:pPr>
            <a:r>
              <a:rPr lang="en-US" altLang="ko-KR" sz="2800" dirty="0">
                <a:latin typeface="Calibri" pitchFamily="34" charset="0"/>
                <a:cs typeface="Times New Roman" pitchFamily="18" charset="0"/>
              </a:rPr>
              <a:t>To accelerate booting, Booting Booster (BB); Core engine, Boot-up engine, and Service engine </a:t>
            </a:r>
          </a:p>
          <a:p>
            <a:pPr marL="800100" lvl="1" indent="-342900">
              <a:buFont typeface="Arial" pitchFamily="34" charset="0"/>
              <a:buChar char="•"/>
            </a:pPr>
            <a:r>
              <a:rPr lang="en-US" altLang="ko-KR" sz="2000" dirty="0">
                <a:latin typeface="Calibri" pitchFamily="34" charset="0"/>
                <a:cs typeface="Times New Roman" pitchFamily="18" charset="0"/>
              </a:rPr>
              <a:t>Boosting execution time of services daemons </a:t>
            </a:r>
          </a:p>
          <a:p>
            <a:pPr marL="800100" lvl="1" indent="-342900">
              <a:buFont typeface="Arial" pitchFamily="34" charset="0"/>
              <a:buChar char="•"/>
            </a:pPr>
            <a:r>
              <a:rPr lang="en-US" altLang="ko-KR" sz="2000" dirty="0">
                <a:latin typeface="Calibri" pitchFamily="34" charset="0"/>
                <a:cs typeface="Times New Roman" pitchFamily="18" charset="0"/>
              </a:rPr>
              <a:t>Isolating BB Group from dependency mechanism</a:t>
            </a:r>
          </a:p>
          <a:p>
            <a:pPr marL="800100" lvl="1" indent="-342900">
              <a:buFont typeface="Arial" pitchFamily="34" charset="0"/>
              <a:buChar char="•"/>
            </a:pPr>
            <a:r>
              <a:rPr lang="en-US" altLang="ko-KR" sz="2000" dirty="0">
                <a:latin typeface="Calibri" pitchFamily="34" charset="0"/>
                <a:cs typeface="Times New Roman" pitchFamily="18" charset="0"/>
              </a:rPr>
              <a:t>Lightweight-weight initialization with Pre-parser</a:t>
            </a:r>
          </a:p>
          <a:p>
            <a:pPr marL="800100" lvl="1" indent="-342900">
              <a:buFont typeface="Arial" pitchFamily="34" charset="0"/>
              <a:buChar char="•"/>
            </a:pPr>
            <a:r>
              <a:rPr lang="en-US" altLang="ko-KR" sz="2000" dirty="0">
                <a:latin typeface="Calibri" pitchFamily="34" charset="0"/>
                <a:cs typeface="Times New Roman" pitchFamily="18" charset="0"/>
              </a:rPr>
              <a:t>Achieving cold boot in 3.5 s (compared to 8.1 s without BB)</a:t>
            </a:r>
          </a:p>
          <a:p>
            <a:pPr marL="800100" lvl="1" indent="-342900">
              <a:buFont typeface="Arial" pitchFamily="34" charset="0"/>
              <a:buChar char="•"/>
            </a:pPr>
            <a:endParaRPr lang="en-US" altLang="ko-KR" sz="2200" dirty="0">
              <a:latin typeface="Calibri" pitchFamily="34" charset="0"/>
              <a:cs typeface="Times New Roman" pitchFamily="18" charset="0"/>
            </a:endParaRPr>
          </a:p>
          <a:p>
            <a:pPr marL="285750" indent="-285750">
              <a:buFont typeface="Arial" pitchFamily="34" charset="0"/>
              <a:buChar char="•"/>
            </a:pPr>
            <a:r>
              <a:rPr lang="en-US" altLang="ko-KR" sz="2800" dirty="0">
                <a:latin typeface="Calibri" pitchFamily="34" charset="0"/>
                <a:cs typeface="Times New Roman" pitchFamily="18" charset="0"/>
              </a:rPr>
              <a:t>BB was adopted in all 2015+ Samsung Smart TV models, Open-source software at </a:t>
            </a:r>
            <a:r>
              <a:rPr lang="en-US" altLang="ko-KR" sz="2400" dirty="0">
                <a:latin typeface="Calibri" pitchFamily="34" charset="0"/>
                <a:cs typeface="Times New Roman" pitchFamily="18" charset="0"/>
              </a:rPr>
              <a:t>http://opensource.samsung.com</a:t>
            </a:r>
          </a:p>
        </p:txBody>
      </p:sp>
      <p:sp>
        <p:nvSpPr>
          <p:cNvPr id="5" name="제목 1"/>
          <p:cNvSpPr txBox="1">
            <a:spLocks/>
          </p:cNvSpPr>
          <p:nvPr/>
        </p:nvSpPr>
        <p:spPr>
          <a:xfrm>
            <a:off x="36512" y="-27384"/>
            <a:ext cx="9144000" cy="1143000"/>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4000" b="1" dirty="0">
                <a:latin typeface="Calibri" pitchFamily="34" charset="0"/>
                <a:cs typeface="Times New Roman" pitchFamily="18" charset="0"/>
              </a:rPr>
              <a:t>Conclusions</a:t>
            </a:r>
          </a:p>
        </p:txBody>
      </p:sp>
      <p:sp>
        <p:nvSpPr>
          <p:cNvPr id="4" name="슬라이드 번호 개체 틀 2"/>
          <p:cNvSpPr>
            <a:spLocks noGrp="1"/>
          </p:cNvSpPr>
          <p:nvPr>
            <p:ph type="sldNum" sz="quarter" idx="12"/>
          </p:nvPr>
        </p:nvSpPr>
        <p:spPr>
          <a:xfrm>
            <a:off x="6553200" y="6356350"/>
            <a:ext cx="2133600" cy="365125"/>
          </a:xfrm>
        </p:spPr>
        <p:txBody>
          <a:bodyPr/>
          <a:lstStyle/>
          <a:p>
            <a:fld id="{2ABFCFA3-7D24-4157-B23E-56D1E6B6960D}" type="slidenum">
              <a:rPr lang="ko-KR" altLang="en-US" smtClean="0">
                <a:latin typeface="Calibri" pitchFamily="34" charset="0"/>
                <a:cs typeface="Times New Roman" pitchFamily="18" charset="0"/>
              </a:rPr>
              <a:pPr/>
              <a:t>34</a:t>
            </a:fld>
            <a:endParaRPr lang="ko-KR" altLang="en-US" dirty="0">
              <a:latin typeface="Calibri" pitchFamily="34" charset="0"/>
              <a:cs typeface="Times New Roman" pitchFamily="18" charset="0"/>
            </a:endParaRPr>
          </a:p>
        </p:txBody>
      </p:sp>
    </p:spTree>
    <p:extLst>
      <p:ext uri="{BB962C8B-B14F-4D97-AF65-F5344CB8AC3E}">
        <p14:creationId xmlns:p14="http://schemas.microsoft.com/office/powerpoint/2010/main" val="1092588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25CB4566-9AD7-3129-8223-360886CC583A}"/>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제목 2"/>
          <p:cNvSpPr>
            <a:spLocks noGrp="1"/>
          </p:cNvSpPr>
          <p:nvPr>
            <p:ph type="title"/>
          </p:nvPr>
        </p:nvSpPr>
        <p:spPr>
          <a:xfrm>
            <a:off x="467544" y="2780928"/>
            <a:ext cx="8229600" cy="1143000"/>
          </a:xfrm>
        </p:spPr>
        <p:txBody>
          <a:bodyPr>
            <a:normAutofit/>
          </a:bodyPr>
          <a:lstStyle/>
          <a:p>
            <a:r>
              <a:rPr lang="en-US" altLang="ko-KR" sz="5400" b="1" dirty="0">
                <a:latin typeface="Calibri" pitchFamily="34" charset="0"/>
                <a:cs typeface="Times New Roman" pitchFamily="18" charset="0"/>
              </a:rPr>
              <a:t>Thanks</a:t>
            </a:r>
            <a:endParaRPr lang="ko-KR" altLang="en-US" sz="5400" b="1" dirty="0">
              <a:latin typeface="Calibri" pitchFamily="34" charset="0"/>
              <a:cs typeface="Times New Roman" pitchFamily="18" charset="0"/>
            </a:endParaRPr>
          </a:p>
        </p:txBody>
      </p:sp>
      <p:sp>
        <p:nvSpPr>
          <p:cNvPr id="4" name="슬라이드 번호 개체 틀 2"/>
          <p:cNvSpPr>
            <a:spLocks noGrp="1"/>
          </p:cNvSpPr>
          <p:nvPr>
            <p:ph type="sldNum" sz="quarter" idx="12"/>
          </p:nvPr>
        </p:nvSpPr>
        <p:spPr>
          <a:xfrm>
            <a:off x="6553200" y="6356350"/>
            <a:ext cx="2133600" cy="365125"/>
          </a:xfrm>
        </p:spPr>
        <p:txBody>
          <a:bodyPr/>
          <a:lstStyle/>
          <a:p>
            <a:fld id="{2ABFCFA3-7D24-4157-B23E-56D1E6B6960D}" type="slidenum">
              <a:rPr lang="ko-KR" altLang="en-US" smtClean="0">
                <a:latin typeface="Calibri" pitchFamily="34" charset="0"/>
                <a:cs typeface="Times New Roman" pitchFamily="18" charset="0"/>
              </a:rPr>
              <a:pPr/>
              <a:t>35</a:t>
            </a:fld>
            <a:endParaRPr lang="ko-KR" altLang="en-US" dirty="0">
              <a:latin typeface="Calibri" pitchFamily="34" charset="0"/>
              <a:cs typeface="Times New Roman" pitchFamily="18" charset="0"/>
            </a:endParaRPr>
          </a:p>
        </p:txBody>
      </p:sp>
    </p:spTree>
    <p:extLst>
      <p:ext uri="{BB962C8B-B14F-4D97-AF65-F5344CB8AC3E}">
        <p14:creationId xmlns:p14="http://schemas.microsoft.com/office/powerpoint/2010/main" val="1092588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E181F3FD-44FA-3CA7-3B5D-E41C7922ABC3}"/>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290286" y="836712"/>
            <a:ext cx="8563428" cy="54428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Calibri" pitchFamily="34" charset="0"/>
              <a:cs typeface="Times New Roman" pitchFamily="18" charset="0"/>
            </a:endParaRPr>
          </a:p>
        </p:txBody>
      </p:sp>
      <p:sp>
        <p:nvSpPr>
          <p:cNvPr id="3" name="내용 개체 틀 2"/>
          <p:cNvSpPr>
            <a:spLocks noGrp="1"/>
          </p:cNvSpPr>
          <p:nvPr>
            <p:ph idx="1"/>
          </p:nvPr>
        </p:nvSpPr>
        <p:spPr>
          <a:xfrm>
            <a:off x="467544" y="944893"/>
            <a:ext cx="8229600" cy="5148403"/>
          </a:xfrm>
        </p:spPr>
        <p:txBody>
          <a:bodyPr>
            <a:noAutofit/>
          </a:bodyPr>
          <a:lstStyle/>
          <a:p>
            <a:pPr marL="457200" indent="-457200">
              <a:buFont typeface="+mj-lt"/>
              <a:buAutoNum type="arabicPeriod"/>
            </a:pPr>
            <a:r>
              <a:rPr lang="en-US" altLang="ko-KR" sz="2400" dirty="0">
                <a:latin typeface="Calibri" pitchFamily="34" charset="0"/>
                <a:cs typeface="Times New Roman" pitchFamily="18" charset="0"/>
              </a:rPr>
              <a:t>Who cares about fast-boot of CE devices? Can you do it for all CE devices?</a:t>
            </a:r>
          </a:p>
          <a:p>
            <a:pPr marL="457200" indent="-457200">
              <a:buFont typeface="+mj-lt"/>
              <a:buAutoNum type="arabicPeriod"/>
            </a:pPr>
            <a:endParaRPr lang="en-US" altLang="ko-KR" sz="2400" dirty="0">
              <a:latin typeface="Calibri" pitchFamily="34" charset="0"/>
              <a:cs typeface="Times New Roman" pitchFamily="18" charset="0"/>
            </a:endParaRPr>
          </a:p>
          <a:p>
            <a:pPr marL="457200" indent="-457200">
              <a:buFont typeface="+mj-lt"/>
              <a:buAutoNum type="arabicPeriod"/>
            </a:pPr>
            <a:r>
              <a:rPr lang="en-US" altLang="ko-KR" sz="2400" dirty="0">
                <a:latin typeface="Calibri" pitchFamily="34" charset="0"/>
                <a:cs typeface="Times New Roman" pitchFamily="18" charset="0"/>
              </a:rPr>
              <a:t>Sounds too good. Are there any limitations?</a:t>
            </a:r>
          </a:p>
          <a:p>
            <a:pPr marL="457200" indent="-457200">
              <a:buFont typeface="+mj-lt"/>
              <a:buAutoNum type="arabicPeriod"/>
            </a:pPr>
            <a:endParaRPr lang="en-US" altLang="ko-KR" sz="2400" dirty="0">
              <a:latin typeface="Calibri" pitchFamily="34" charset="0"/>
              <a:cs typeface="Times New Roman" pitchFamily="18" charset="0"/>
            </a:endParaRPr>
          </a:p>
          <a:p>
            <a:pPr marL="457200" indent="-457200">
              <a:buFont typeface="+mj-lt"/>
              <a:buAutoNum type="arabicPeriod"/>
            </a:pPr>
            <a:r>
              <a:rPr lang="en-US" altLang="ko-KR" sz="2400" dirty="0">
                <a:latin typeface="Calibri" pitchFamily="34" charset="0"/>
                <a:cs typeface="Times New Roman" pitchFamily="18" charset="0"/>
              </a:rPr>
              <a:t>I totally don’t get why you are doing this.</a:t>
            </a:r>
          </a:p>
          <a:p>
            <a:pPr marL="457200" indent="-457200">
              <a:buFont typeface="+mj-lt"/>
              <a:buAutoNum type="arabicPeriod"/>
            </a:pPr>
            <a:endParaRPr lang="en-US" altLang="ko-KR" sz="2400" dirty="0">
              <a:latin typeface="Calibri" pitchFamily="34" charset="0"/>
              <a:cs typeface="Times New Roman" pitchFamily="18" charset="0"/>
            </a:endParaRPr>
          </a:p>
          <a:p>
            <a:pPr marL="457200" indent="-457200">
              <a:buFont typeface="+mj-lt"/>
              <a:buAutoNum type="arabicPeriod"/>
            </a:pPr>
            <a:r>
              <a:rPr lang="en-US" altLang="ko-KR" sz="2400" dirty="0">
                <a:latin typeface="Calibri" pitchFamily="34" charset="0"/>
                <a:cs typeface="Times New Roman" pitchFamily="18" charset="0"/>
              </a:rPr>
              <a:t>Why don’t  you apply “cold boot “ techniques for smart phone?</a:t>
            </a:r>
          </a:p>
          <a:p>
            <a:pPr marL="457200" indent="-457200">
              <a:buFont typeface="+mj-lt"/>
              <a:buAutoNum type="arabicPeriod"/>
            </a:pPr>
            <a:endParaRPr lang="en-US" altLang="ko-KR" sz="2400" dirty="0">
              <a:latin typeface="Calibri" pitchFamily="34" charset="0"/>
              <a:cs typeface="Times New Roman" pitchFamily="18" charset="0"/>
            </a:endParaRPr>
          </a:p>
          <a:p>
            <a:pPr marL="457200" indent="-457200">
              <a:buFont typeface="+mj-lt"/>
              <a:buAutoNum type="arabicPeriod"/>
            </a:pPr>
            <a:r>
              <a:rPr lang="en-US" altLang="ko-KR" sz="2400" dirty="0">
                <a:latin typeface="Calibri" pitchFamily="34" charset="0"/>
                <a:cs typeface="Times New Roman" pitchFamily="18" charset="0"/>
              </a:rPr>
              <a:t>How about you attach the battery into TV with suspend-to-ram?</a:t>
            </a:r>
            <a:endParaRPr lang="ko-KR" altLang="en-US" sz="2400" dirty="0">
              <a:latin typeface="Calibri" pitchFamily="34" charset="0"/>
              <a:cs typeface="Times New Roman" pitchFamily="18" charset="0"/>
            </a:endParaRPr>
          </a:p>
        </p:txBody>
      </p:sp>
      <p:sp>
        <p:nvSpPr>
          <p:cNvPr id="5" name="Rectangle 2"/>
          <p:cNvSpPr txBox="1">
            <a:spLocks/>
          </p:cNvSpPr>
          <p:nvPr/>
        </p:nvSpPr>
        <p:spPr>
          <a:xfrm>
            <a:off x="1" y="0"/>
            <a:ext cx="2987824" cy="590739"/>
          </a:xfrm>
          <a:prstGeom prst="rect">
            <a:avLst/>
          </a:prstGeom>
          <a:noFill/>
        </p:spPr>
        <p:txBody>
          <a:bodyPr anchor="t"/>
          <a:lstStyle/>
          <a:p>
            <a:pPr lvl="0" eaLnBrk="0" hangingPunct="0">
              <a:lnSpc>
                <a:spcPct val="130000"/>
              </a:lnSpc>
              <a:spcBef>
                <a:spcPct val="10000"/>
              </a:spcBef>
              <a:buBlip>
                <a:blip r:embed="rId4"/>
              </a:buBlip>
              <a:defRPr/>
            </a:pPr>
            <a:r>
              <a:rPr lang="en-US" altLang="ko-KR" sz="2800" b="1" dirty="0">
                <a:latin typeface="Calibri" pitchFamily="34" charset="0"/>
                <a:ea typeface="맑은고딕"/>
                <a:cs typeface="Times New Roman" pitchFamily="18" charset="0"/>
              </a:rPr>
              <a:t> FAQ</a:t>
            </a:r>
            <a:endParaRPr kumimoji="1" lang="en-US" altLang="ko-KR" sz="2800" b="1" i="0" u="none" strike="noStrike" kern="1200" cap="none" spc="0" normalizeH="0" baseline="0" noProof="0" dirty="0">
              <a:ln>
                <a:noFill/>
              </a:ln>
              <a:solidFill>
                <a:schemeClr val="tx1"/>
              </a:solidFill>
              <a:uLnTx/>
              <a:uFillTx/>
              <a:latin typeface="Calibri" pitchFamily="34" charset="0"/>
              <a:ea typeface="맑은고딕"/>
              <a:cs typeface="Times New Roman" pitchFamily="18" charset="0"/>
            </a:endParaRPr>
          </a:p>
        </p:txBody>
      </p:sp>
      <p:sp>
        <p:nvSpPr>
          <p:cNvPr id="7" name="슬라이드 번호 개체 틀 2"/>
          <p:cNvSpPr>
            <a:spLocks noGrp="1"/>
          </p:cNvSpPr>
          <p:nvPr>
            <p:ph type="sldNum" sz="quarter" idx="12"/>
          </p:nvPr>
        </p:nvSpPr>
        <p:spPr>
          <a:xfrm>
            <a:off x="6553200" y="6356350"/>
            <a:ext cx="2133600" cy="365125"/>
          </a:xfrm>
        </p:spPr>
        <p:txBody>
          <a:bodyPr/>
          <a:lstStyle/>
          <a:p>
            <a:fld id="{2ABFCFA3-7D24-4157-B23E-56D1E6B6960D}" type="slidenum">
              <a:rPr lang="ko-KR" altLang="en-US" smtClean="0">
                <a:latin typeface="Calibri" pitchFamily="34" charset="0"/>
                <a:cs typeface="Times New Roman" pitchFamily="18" charset="0"/>
              </a:rPr>
              <a:pPr/>
              <a:t>36</a:t>
            </a:fld>
            <a:endParaRPr lang="ko-KR" altLang="en-US" dirty="0">
              <a:latin typeface="Calibri" pitchFamily="34" charset="0"/>
              <a:cs typeface="Times New Roman" pitchFamily="18" charset="0"/>
            </a:endParaRPr>
          </a:p>
        </p:txBody>
      </p:sp>
    </p:spTree>
    <p:custDataLst>
      <p:tags r:id="rId1"/>
    </p:custDataLst>
    <p:extLst>
      <p:ext uri="{BB962C8B-B14F-4D97-AF65-F5344CB8AC3E}">
        <p14:creationId xmlns:p14="http://schemas.microsoft.com/office/powerpoint/2010/main" val="3867121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275B2EDB-FFA5-6668-B2D6-037318693FC7}"/>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290286" y="692696"/>
            <a:ext cx="8563428" cy="59766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atin typeface="Calibri" pitchFamily="34" charset="0"/>
              <a:cs typeface="Times New Roman" pitchFamily="18" charset="0"/>
            </a:endParaRPr>
          </a:p>
        </p:txBody>
      </p:sp>
      <p:sp>
        <p:nvSpPr>
          <p:cNvPr id="3" name="내용 개체 틀 2"/>
          <p:cNvSpPr>
            <a:spLocks noGrp="1"/>
          </p:cNvSpPr>
          <p:nvPr>
            <p:ph idx="1"/>
          </p:nvPr>
        </p:nvSpPr>
        <p:spPr>
          <a:xfrm>
            <a:off x="467544" y="764704"/>
            <a:ext cx="8229600" cy="5904656"/>
          </a:xfrm>
        </p:spPr>
        <p:txBody>
          <a:bodyPr>
            <a:noAutofit/>
          </a:bodyPr>
          <a:lstStyle/>
          <a:p>
            <a:pPr marL="457200" indent="-457200">
              <a:buFont typeface="+mj-lt"/>
              <a:buAutoNum type="arabicPeriod"/>
            </a:pPr>
            <a:r>
              <a:rPr lang="en-US" altLang="ko-KR" sz="1800" dirty="0">
                <a:latin typeface="Calibri" pitchFamily="34" charset="0"/>
                <a:cs typeface="Times New Roman" pitchFamily="18" charset="0"/>
              </a:rPr>
              <a:t>There are a lot of research papers for fast-boot. But, the </a:t>
            </a:r>
            <a:r>
              <a:rPr lang="en-US" altLang="ko-KR" sz="1800" b="1" dirty="0">
                <a:latin typeface="Calibri" pitchFamily="34" charset="0"/>
                <a:cs typeface="Times New Roman" pitchFamily="18" charset="0"/>
              </a:rPr>
              <a:t>existing studies are not enough to get faster booting</a:t>
            </a:r>
            <a:r>
              <a:rPr lang="en-US" altLang="ko-KR" sz="1800" dirty="0">
                <a:latin typeface="Calibri" pitchFamily="34" charset="0"/>
                <a:cs typeface="Times New Roman" pitchFamily="18" charset="0"/>
              </a:rPr>
              <a:t>. We are challenged to make a novel solution to overcome this new hurdle for a big jump.</a:t>
            </a:r>
          </a:p>
          <a:p>
            <a:pPr marL="457200" indent="-457200">
              <a:buFont typeface="+mj-lt"/>
              <a:buAutoNum type="arabicPeriod"/>
            </a:pPr>
            <a:endParaRPr lang="en-US" altLang="ko-KR" sz="1800" dirty="0">
              <a:latin typeface="Calibri" pitchFamily="34" charset="0"/>
              <a:cs typeface="Times New Roman" pitchFamily="18" charset="0"/>
            </a:endParaRPr>
          </a:p>
          <a:p>
            <a:pPr marL="457200" indent="-457200">
              <a:buFont typeface="+mj-lt"/>
              <a:buAutoNum type="arabicPeriod"/>
            </a:pPr>
            <a:r>
              <a:rPr lang="en-US" altLang="ko-KR" sz="1800" dirty="0">
                <a:latin typeface="Calibri" pitchFamily="34" charset="0"/>
                <a:cs typeface="Times New Roman" pitchFamily="18" charset="0"/>
              </a:rPr>
              <a:t>We still need to study in order to find </a:t>
            </a:r>
            <a:r>
              <a:rPr lang="en-US" altLang="ko-KR" sz="1800" b="1" dirty="0">
                <a:latin typeface="Calibri" pitchFamily="34" charset="0"/>
                <a:cs typeface="Times New Roman" pitchFamily="18" charset="0"/>
              </a:rPr>
              <a:t>good approaches in new system environments</a:t>
            </a:r>
            <a:r>
              <a:rPr lang="en-US" altLang="ko-KR" sz="1800" dirty="0">
                <a:latin typeface="Calibri" pitchFamily="34" charset="0"/>
                <a:cs typeface="Times New Roman" pitchFamily="18" charset="0"/>
              </a:rPr>
              <a:t>.</a:t>
            </a:r>
          </a:p>
          <a:p>
            <a:pPr marL="457200" indent="-457200">
              <a:buFont typeface="+mj-lt"/>
              <a:buAutoNum type="arabicPeriod"/>
            </a:pPr>
            <a:endParaRPr lang="en-US" altLang="ko-KR" sz="1800" dirty="0">
              <a:latin typeface="Calibri" pitchFamily="34" charset="0"/>
              <a:cs typeface="Times New Roman" pitchFamily="18" charset="0"/>
            </a:endParaRPr>
          </a:p>
          <a:p>
            <a:pPr marL="457200" indent="-457200">
              <a:buFont typeface="+mj-lt"/>
              <a:buAutoNum type="arabicPeriod"/>
            </a:pPr>
            <a:r>
              <a:rPr lang="en-US" altLang="ko-KR" sz="1800" dirty="0">
                <a:latin typeface="Calibri" pitchFamily="34" charset="0"/>
                <a:cs typeface="Times New Roman" pitchFamily="18" charset="0"/>
              </a:rPr>
              <a:t>We focus on the </a:t>
            </a:r>
            <a:r>
              <a:rPr lang="en-US" altLang="ko-KR" sz="1800" b="1" dirty="0">
                <a:latin typeface="Calibri" pitchFamily="34" charset="0"/>
                <a:cs typeface="Times New Roman" pitchFamily="18" charset="0"/>
              </a:rPr>
              <a:t>cold-boot based  fast-boot techniques </a:t>
            </a:r>
            <a:r>
              <a:rPr lang="en-US" altLang="ko-KR" sz="1800" dirty="0">
                <a:latin typeface="Calibri" pitchFamily="34" charset="0"/>
                <a:cs typeface="Times New Roman" pitchFamily="18" charset="0"/>
              </a:rPr>
              <a:t>for solving the complaints of customers from plug-off situation. </a:t>
            </a:r>
          </a:p>
          <a:p>
            <a:pPr marL="457200" indent="-457200">
              <a:buFont typeface="+mj-lt"/>
              <a:buAutoNum type="arabicPeriod"/>
            </a:pPr>
            <a:endParaRPr lang="en-US" altLang="ko-KR" sz="1800" dirty="0">
              <a:latin typeface="Calibri" pitchFamily="34" charset="0"/>
              <a:cs typeface="Times New Roman" pitchFamily="18" charset="0"/>
            </a:endParaRPr>
          </a:p>
          <a:p>
            <a:pPr marL="457200" indent="-457200">
              <a:buFont typeface="+mj-lt"/>
              <a:buAutoNum type="arabicPeriod"/>
            </a:pPr>
            <a:r>
              <a:rPr lang="en-US" altLang="ko-KR" sz="1800" dirty="0">
                <a:latin typeface="Calibri" pitchFamily="34" charset="0"/>
                <a:cs typeface="Times New Roman" pitchFamily="18" charset="0"/>
              </a:rPr>
              <a:t>In case of a smart phone, customers don’t try to turn-on the smart phone in cold boot mode, because </a:t>
            </a:r>
            <a:r>
              <a:rPr lang="en-US" altLang="ko-KR" sz="1800" b="1" dirty="0">
                <a:latin typeface="Calibri" pitchFamily="34" charset="0"/>
                <a:cs typeface="Times New Roman" pitchFamily="18" charset="0"/>
              </a:rPr>
              <a:t>they always end up charging the battery</a:t>
            </a:r>
            <a:r>
              <a:rPr lang="en-US" altLang="ko-KR" sz="1800" dirty="0">
                <a:latin typeface="Calibri" pitchFamily="34" charset="0"/>
                <a:cs typeface="Times New Roman" pitchFamily="18" charset="0"/>
              </a:rPr>
              <a:t>. So, suspend-to-ram  is just perfect for phone in real environment. </a:t>
            </a:r>
          </a:p>
          <a:p>
            <a:pPr marL="457200" indent="-457200">
              <a:buFont typeface="+mj-lt"/>
              <a:buAutoNum type="arabicPeriod"/>
            </a:pPr>
            <a:endParaRPr lang="en-US" altLang="ko-KR" sz="1800" dirty="0">
              <a:latin typeface="Calibri" pitchFamily="34" charset="0"/>
              <a:cs typeface="Times New Roman" pitchFamily="18" charset="0"/>
            </a:endParaRPr>
          </a:p>
          <a:p>
            <a:pPr marL="457200" indent="-457200">
              <a:buFont typeface="+mj-lt"/>
              <a:buAutoNum type="arabicPeriod"/>
            </a:pPr>
            <a:r>
              <a:rPr lang="en-US" altLang="ko-KR" sz="1800" dirty="0">
                <a:latin typeface="Calibri" pitchFamily="34" charset="0"/>
                <a:cs typeface="Times New Roman" pitchFamily="18" charset="0"/>
              </a:rPr>
              <a:t>Manufacturers are already deploying </a:t>
            </a:r>
            <a:r>
              <a:rPr lang="en-US" altLang="ko-KR" sz="1800" b="1" dirty="0">
                <a:latin typeface="Calibri" pitchFamily="34" charset="0"/>
                <a:cs typeface="Times New Roman" pitchFamily="18" charset="0"/>
              </a:rPr>
              <a:t>Battery-powered LED TV</a:t>
            </a:r>
            <a:r>
              <a:rPr lang="en-US" altLang="ko-KR" sz="1800" dirty="0">
                <a:latin typeface="Calibri" pitchFamily="34" charset="0"/>
                <a:cs typeface="Times New Roman" pitchFamily="18" charset="0"/>
              </a:rPr>
              <a:t>. But, battery support is not suitable because lifespan of TV (7 years) is longer than  the  smart phone. Over all, battery component results in higher price of  popular TV.</a:t>
            </a:r>
          </a:p>
          <a:p>
            <a:pPr marL="457200" indent="-457200">
              <a:buFont typeface="+mj-lt"/>
              <a:buAutoNum type="arabicPeriod"/>
            </a:pPr>
            <a:endParaRPr lang="en-US" altLang="ko-KR" sz="1800" dirty="0">
              <a:latin typeface="Calibri" pitchFamily="34" charset="0"/>
              <a:cs typeface="Times New Roman" pitchFamily="18" charset="0"/>
            </a:endParaRPr>
          </a:p>
        </p:txBody>
      </p:sp>
      <p:sp>
        <p:nvSpPr>
          <p:cNvPr id="7" name="Rectangle 2"/>
          <p:cNvSpPr txBox="1">
            <a:spLocks/>
          </p:cNvSpPr>
          <p:nvPr/>
        </p:nvSpPr>
        <p:spPr>
          <a:xfrm>
            <a:off x="1" y="0"/>
            <a:ext cx="2987824" cy="590739"/>
          </a:xfrm>
          <a:prstGeom prst="rect">
            <a:avLst/>
          </a:prstGeom>
          <a:noFill/>
        </p:spPr>
        <p:txBody>
          <a:bodyPr anchor="t"/>
          <a:lstStyle/>
          <a:p>
            <a:pPr lvl="0" eaLnBrk="0" hangingPunct="0">
              <a:lnSpc>
                <a:spcPct val="130000"/>
              </a:lnSpc>
              <a:spcBef>
                <a:spcPct val="10000"/>
              </a:spcBef>
              <a:buBlip>
                <a:blip r:embed="rId3"/>
              </a:buBlip>
              <a:defRPr/>
            </a:pPr>
            <a:r>
              <a:rPr lang="en-US" altLang="ko-KR" sz="2800" b="1" dirty="0">
                <a:latin typeface="Calibri" pitchFamily="34" charset="0"/>
                <a:ea typeface="맑은고딕"/>
                <a:cs typeface="Times New Roman" pitchFamily="18" charset="0"/>
              </a:rPr>
              <a:t> Answer</a:t>
            </a:r>
            <a:endParaRPr kumimoji="1" lang="en-US" altLang="ko-KR" sz="2800" b="1" i="0" u="none" strike="noStrike" kern="1200" cap="none" spc="0" normalizeH="0" baseline="0" noProof="0" dirty="0">
              <a:ln>
                <a:noFill/>
              </a:ln>
              <a:solidFill>
                <a:schemeClr val="tx1"/>
              </a:solidFill>
              <a:uLnTx/>
              <a:uFillTx/>
              <a:latin typeface="Calibri" pitchFamily="34" charset="0"/>
              <a:ea typeface="맑은고딕"/>
              <a:cs typeface="Times New Roman" pitchFamily="18" charset="0"/>
            </a:endParaRPr>
          </a:p>
        </p:txBody>
      </p:sp>
      <p:sp>
        <p:nvSpPr>
          <p:cNvPr id="5" name="슬라이드 번호 개체 틀 2"/>
          <p:cNvSpPr>
            <a:spLocks noGrp="1"/>
          </p:cNvSpPr>
          <p:nvPr>
            <p:ph type="sldNum" sz="quarter" idx="12"/>
          </p:nvPr>
        </p:nvSpPr>
        <p:spPr>
          <a:xfrm>
            <a:off x="6553200" y="6356350"/>
            <a:ext cx="2133600" cy="365125"/>
          </a:xfrm>
        </p:spPr>
        <p:txBody>
          <a:bodyPr/>
          <a:lstStyle/>
          <a:p>
            <a:fld id="{2ABFCFA3-7D24-4157-B23E-56D1E6B6960D}" type="slidenum">
              <a:rPr lang="ko-KR" altLang="en-US" smtClean="0">
                <a:latin typeface="Calibri" pitchFamily="34" charset="0"/>
                <a:cs typeface="Times New Roman" pitchFamily="18" charset="0"/>
              </a:rPr>
              <a:pPr/>
              <a:t>37</a:t>
            </a:fld>
            <a:endParaRPr lang="ko-KR" altLang="en-US" dirty="0">
              <a:latin typeface="Calibri" pitchFamily="34" charset="0"/>
              <a:cs typeface="Times New Roman" pitchFamily="18" charset="0"/>
            </a:endParaRPr>
          </a:p>
        </p:txBody>
      </p:sp>
    </p:spTree>
    <p:extLst>
      <p:ext uri="{BB962C8B-B14F-4D97-AF65-F5344CB8AC3E}">
        <p14:creationId xmlns:p14="http://schemas.microsoft.com/office/powerpoint/2010/main" val="3518969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id="{3E037498-CC08-6715-A288-3A901849345E}"/>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graphicFrame>
        <p:nvGraphicFramePr>
          <p:cNvPr id="7" name="표 6"/>
          <p:cNvGraphicFramePr>
            <a:graphicFrameLocks noGrp="1"/>
          </p:cNvGraphicFramePr>
          <p:nvPr>
            <p:extLst>
              <p:ext uri="{D42A27DB-BD31-4B8C-83A1-F6EECF244321}">
                <p14:modId xmlns:p14="http://schemas.microsoft.com/office/powerpoint/2010/main" val="905061357"/>
              </p:ext>
            </p:extLst>
          </p:nvPr>
        </p:nvGraphicFramePr>
        <p:xfrm>
          <a:off x="251909" y="5299412"/>
          <a:ext cx="8496555" cy="944880"/>
        </p:xfrm>
        <a:graphic>
          <a:graphicData uri="http://schemas.openxmlformats.org/drawingml/2006/table">
            <a:tbl>
              <a:tblPr firstRow="1" bandRow="1">
                <a:tableStyleId>{F5AB1C69-6EDB-4FF4-983F-18BD219EF322}</a:tableStyleId>
              </a:tblPr>
              <a:tblGrid>
                <a:gridCol w="1639866">
                  <a:extLst>
                    <a:ext uri="{9D8B030D-6E8A-4147-A177-3AD203B41FA5}">
                      <a16:colId xmlns:a16="http://schemas.microsoft.com/office/drawing/2014/main" val="20000"/>
                    </a:ext>
                  </a:extLst>
                </a:gridCol>
                <a:gridCol w="2968646">
                  <a:extLst>
                    <a:ext uri="{9D8B030D-6E8A-4147-A177-3AD203B41FA5}">
                      <a16:colId xmlns:a16="http://schemas.microsoft.com/office/drawing/2014/main" val="20001"/>
                    </a:ext>
                  </a:extLst>
                </a:gridCol>
                <a:gridCol w="3888043">
                  <a:extLst>
                    <a:ext uri="{9D8B030D-6E8A-4147-A177-3AD203B41FA5}">
                      <a16:colId xmlns:a16="http://schemas.microsoft.com/office/drawing/2014/main" val="20002"/>
                    </a:ext>
                  </a:extLst>
                </a:gridCol>
              </a:tblGrid>
              <a:tr h="670519">
                <a:tc>
                  <a:txBody>
                    <a:bodyPr/>
                    <a:lstStyle/>
                    <a:p>
                      <a:pPr marL="0" indent="0" algn="ctr" defTabSz="914400" rtl="0" eaLnBrk="1" fontAlgn="base" latinLnBrk="1" hangingPunct="1">
                        <a:buFont typeface="Arial" pitchFamily="34" charset="0"/>
                        <a:buNone/>
                      </a:pPr>
                      <a:r>
                        <a:rPr lang="en-US" altLang="ko-KR" sz="1800" b="1" kern="1200" baseline="0" dirty="0">
                          <a:solidFill>
                            <a:schemeClr val="tx1"/>
                          </a:solidFill>
                          <a:latin typeface="Calibri" pitchFamily="34" charset="0"/>
                          <a:ea typeface="+mn-ea"/>
                          <a:cs typeface="Times New Roman" pitchFamily="18" charset="0"/>
                        </a:rPr>
                        <a:t>Our Approach</a:t>
                      </a:r>
                    </a:p>
                  </a:txBody>
                  <a:tcPr anchor="ctr">
                    <a:solidFill>
                      <a:schemeClr val="bg1">
                        <a:lumMod val="85000"/>
                      </a:schemeClr>
                    </a:solidFill>
                  </a:tcPr>
                </a:tc>
                <a:tc>
                  <a:txBody>
                    <a:bodyPr/>
                    <a:lstStyle/>
                    <a:p>
                      <a:pPr marL="285750" marR="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400" b="0" kern="1200" baseline="0" dirty="0" err="1">
                          <a:solidFill>
                            <a:schemeClr val="tx1"/>
                          </a:solidFill>
                          <a:latin typeface="Calibri" pitchFamily="34" charset="0"/>
                          <a:ea typeface="+mn-ea"/>
                          <a:cs typeface="Times New Roman" pitchFamily="18" charset="0"/>
                        </a:rPr>
                        <a:t>Mutex</a:t>
                      </a:r>
                      <a:r>
                        <a:rPr lang="en-US" altLang="ko-KR" sz="1400" b="0" kern="1200" baseline="0" dirty="0">
                          <a:solidFill>
                            <a:schemeClr val="tx1"/>
                          </a:solidFill>
                          <a:latin typeface="Calibri" pitchFamily="34" charset="0"/>
                          <a:ea typeface="+mn-ea"/>
                          <a:cs typeface="Times New Roman" pitchFamily="18" charset="0"/>
                        </a:rPr>
                        <a:t>-based RCU Booster</a:t>
                      </a:r>
                    </a:p>
                    <a:p>
                      <a:pPr marL="285750" marR="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400" b="0" kern="1200" baseline="0" dirty="0">
                          <a:solidFill>
                            <a:schemeClr val="tx1"/>
                          </a:solidFill>
                          <a:latin typeface="Calibri" pitchFamily="34" charset="0"/>
                          <a:ea typeface="+mn-ea"/>
                          <a:cs typeface="Times New Roman" pitchFamily="18" charset="0"/>
                        </a:rPr>
                        <a:t>On-demand </a:t>
                      </a:r>
                      <a:r>
                        <a:rPr lang="en-US" altLang="ko-KR" sz="1400" b="0" kern="1200" baseline="0" dirty="0" err="1">
                          <a:solidFill>
                            <a:schemeClr val="tx1"/>
                          </a:solidFill>
                          <a:latin typeface="Calibri" pitchFamily="34" charset="0"/>
                          <a:ea typeface="+mn-ea"/>
                          <a:cs typeface="Times New Roman" pitchFamily="18" charset="0"/>
                        </a:rPr>
                        <a:t>Modualarizer</a:t>
                      </a:r>
                      <a:endParaRPr lang="en-US" altLang="ko-KR" sz="1400" b="0" kern="1200" baseline="0" dirty="0">
                        <a:solidFill>
                          <a:schemeClr val="tx1"/>
                        </a:solidFill>
                        <a:latin typeface="Calibri" pitchFamily="34" charset="0"/>
                        <a:ea typeface="+mn-ea"/>
                        <a:cs typeface="Times New Roman" pitchFamily="18" charset="0"/>
                      </a:endParaRPr>
                    </a:p>
                    <a:p>
                      <a:pPr marL="285750" marR="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400" b="0" kern="1200" baseline="0" dirty="0">
                          <a:solidFill>
                            <a:schemeClr val="tx1"/>
                          </a:solidFill>
                          <a:latin typeface="Calibri" pitchFamily="34" charset="0"/>
                          <a:ea typeface="+mn-ea"/>
                          <a:cs typeface="Times New Roman" pitchFamily="18" charset="0"/>
                        </a:rPr>
                        <a:t>Isolated group for fast boot</a:t>
                      </a:r>
                    </a:p>
                    <a:p>
                      <a:pPr marL="285750" marR="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400" b="0" kern="1200" baseline="0" dirty="0">
                          <a:solidFill>
                            <a:schemeClr val="tx1"/>
                          </a:solidFill>
                          <a:latin typeface="Calibri" pitchFamily="34" charset="0"/>
                          <a:ea typeface="+mn-ea"/>
                          <a:cs typeface="Times New Roman" pitchFamily="18" charset="0"/>
                        </a:rPr>
                        <a:t>Light-weight booting scheme</a:t>
                      </a:r>
                      <a:endParaRPr lang="ko-KR" altLang="en-US" sz="1400" b="0" kern="1200" baseline="0" dirty="0">
                        <a:solidFill>
                          <a:schemeClr val="tx1"/>
                        </a:solidFill>
                        <a:latin typeface="Calibri" pitchFamily="34" charset="0"/>
                        <a:ea typeface="+mn-ea"/>
                        <a:cs typeface="Times New Roman" pitchFamily="18" charset="0"/>
                      </a:endParaRPr>
                    </a:p>
                  </a:txBody>
                  <a:tcPr>
                    <a:solidFill>
                      <a:schemeClr val="bg1">
                        <a:lumMod val="85000"/>
                      </a:schemeClr>
                    </a:solidFill>
                  </a:tcPr>
                </a:tc>
                <a:tc>
                  <a:txBody>
                    <a:bodyPr/>
                    <a:lstStyle/>
                    <a:p>
                      <a:pPr marL="285750" indent="-285750" algn="l" defTabSz="914400" rtl="0" eaLnBrk="1" latinLnBrk="1" hangingPunct="1">
                        <a:buFont typeface="Arial" pitchFamily="34" charset="0"/>
                        <a:buChar char="•"/>
                      </a:pPr>
                      <a:endParaRPr lang="ko-KR" altLang="en-US" sz="1400" b="0" kern="1200" baseline="0" dirty="0">
                        <a:solidFill>
                          <a:schemeClr val="tx1"/>
                        </a:solidFill>
                        <a:latin typeface="Calibri" pitchFamily="34" charset="0"/>
                        <a:ea typeface="+mn-ea"/>
                        <a:cs typeface="Times New Roman" pitchFamily="18" charset="0"/>
                      </a:endParaRPr>
                    </a:p>
                  </a:txBody>
                  <a:tcPr>
                    <a:solidFill>
                      <a:schemeClr val="bg1">
                        <a:lumMod val="85000"/>
                      </a:schemeClr>
                    </a:solidFill>
                  </a:tcPr>
                </a:tc>
                <a:extLst>
                  <a:ext uri="{0D108BD9-81ED-4DB2-BD59-A6C34878D82A}">
                    <a16:rowId xmlns:a16="http://schemas.microsoft.com/office/drawing/2014/main" val="10000"/>
                  </a:ext>
                </a:extLst>
              </a:tr>
            </a:tbl>
          </a:graphicData>
        </a:graphic>
      </p:graphicFrame>
      <p:graphicFrame>
        <p:nvGraphicFramePr>
          <p:cNvPr id="6" name="표 5"/>
          <p:cNvGraphicFramePr>
            <a:graphicFrameLocks noGrp="1"/>
          </p:cNvGraphicFramePr>
          <p:nvPr>
            <p:extLst>
              <p:ext uri="{D42A27DB-BD31-4B8C-83A1-F6EECF244321}">
                <p14:modId xmlns:p14="http://schemas.microsoft.com/office/powerpoint/2010/main" val="1558556591"/>
              </p:ext>
            </p:extLst>
          </p:nvPr>
        </p:nvGraphicFramePr>
        <p:xfrm>
          <a:off x="251520" y="836712"/>
          <a:ext cx="8496555" cy="1341120"/>
        </p:xfrm>
        <a:graphic>
          <a:graphicData uri="http://schemas.openxmlformats.org/drawingml/2006/table">
            <a:tbl>
              <a:tblPr firstRow="1" bandRow="1">
                <a:tableStyleId>{F5AB1C69-6EDB-4FF4-983F-18BD219EF322}</a:tableStyleId>
              </a:tblPr>
              <a:tblGrid>
                <a:gridCol w="1639866">
                  <a:extLst>
                    <a:ext uri="{9D8B030D-6E8A-4147-A177-3AD203B41FA5}">
                      <a16:colId xmlns:a16="http://schemas.microsoft.com/office/drawing/2014/main" val="20000"/>
                    </a:ext>
                  </a:extLst>
                </a:gridCol>
                <a:gridCol w="2968646">
                  <a:extLst>
                    <a:ext uri="{9D8B030D-6E8A-4147-A177-3AD203B41FA5}">
                      <a16:colId xmlns:a16="http://schemas.microsoft.com/office/drawing/2014/main" val="20001"/>
                    </a:ext>
                  </a:extLst>
                </a:gridCol>
                <a:gridCol w="3888043">
                  <a:extLst>
                    <a:ext uri="{9D8B030D-6E8A-4147-A177-3AD203B41FA5}">
                      <a16:colId xmlns:a16="http://schemas.microsoft.com/office/drawing/2014/main" val="20002"/>
                    </a:ext>
                  </a:extLst>
                </a:gridCol>
              </a:tblGrid>
              <a:tr h="246385">
                <a:tc>
                  <a:txBody>
                    <a:bodyPr/>
                    <a:lstStyle/>
                    <a:p>
                      <a:pPr algn="ctr" latinLnBrk="1"/>
                      <a:r>
                        <a:rPr lang="en-US" altLang="ko-KR" sz="2000" dirty="0">
                          <a:latin typeface="Calibri" pitchFamily="34" charset="0"/>
                          <a:cs typeface="Times New Roman" pitchFamily="18" charset="0"/>
                        </a:rPr>
                        <a:t>Approach</a:t>
                      </a:r>
                      <a:endParaRPr lang="ko-KR" altLang="en-US" sz="2000" dirty="0">
                        <a:latin typeface="Calibri" pitchFamily="34" charset="0"/>
                        <a:cs typeface="Times New Roman" pitchFamily="18" charset="0"/>
                      </a:endParaRPr>
                    </a:p>
                  </a:txBody>
                  <a:tcPr anchor="ctr"/>
                </a:tc>
                <a:tc>
                  <a:txBody>
                    <a:bodyPr/>
                    <a:lstStyle/>
                    <a:p>
                      <a:pPr algn="ctr" latinLnBrk="1"/>
                      <a:r>
                        <a:rPr lang="en-US" altLang="ko-KR" sz="2000" dirty="0">
                          <a:latin typeface="Calibri" pitchFamily="34" charset="0"/>
                          <a:cs typeface="Times New Roman" pitchFamily="18" charset="0"/>
                        </a:rPr>
                        <a:t>Pros.</a:t>
                      </a:r>
                      <a:endParaRPr lang="ko-KR" altLang="en-US" sz="2000" dirty="0">
                        <a:latin typeface="Calibri" pitchFamily="34" charset="0"/>
                        <a:cs typeface="Times New Roman" pitchFamily="18" charset="0"/>
                      </a:endParaRPr>
                    </a:p>
                  </a:txBody>
                  <a:tcPr anchor="ctr"/>
                </a:tc>
                <a:tc>
                  <a:txBody>
                    <a:bodyPr/>
                    <a:lstStyle/>
                    <a:p>
                      <a:pPr algn="ctr" latinLnBrk="1"/>
                      <a:r>
                        <a:rPr lang="en-US" altLang="ko-KR" sz="2000">
                          <a:latin typeface="Calibri" pitchFamily="34" charset="0"/>
                          <a:cs typeface="Times New Roman" pitchFamily="18" charset="0"/>
                        </a:rPr>
                        <a:t>Cons.</a:t>
                      </a:r>
                      <a:endParaRPr lang="ko-KR" altLang="en-US" sz="2000" dirty="0">
                        <a:latin typeface="Calibri" pitchFamily="34" charset="0"/>
                        <a:cs typeface="Times New Roman" pitchFamily="18" charset="0"/>
                      </a:endParaRPr>
                    </a:p>
                  </a:txBody>
                  <a:tcPr anchor="ctr"/>
                </a:tc>
                <a:extLst>
                  <a:ext uri="{0D108BD9-81ED-4DB2-BD59-A6C34878D82A}">
                    <a16:rowId xmlns:a16="http://schemas.microsoft.com/office/drawing/2014/main" val="10000"/>
                  </a:ext>
                </a:extLst>
              </a:tr>
              <a:tr h="917552">
                <a:tc>
                  <a:txBody>
                    <a:bodyPr/>
                    <a:lstStyle/>
                    <a:p>
                      <a:pPr algn="ctr" latinLnBrk="1"/>
                      <a:r>
                        <a:rPr lang="en-US" altLang="ko-KR" sz="1400" dirty="0" err="1">
                          <a:latin typeface="Calibri" pitchFamily="34" charset="0"/>
                          <a:cs typeface="Times New Roman" pitchFamily="18" charset="0"/>
                        </a:rPr>
                        <a:t>NetBSD</a:t>
                      </a:r>
                      <a:r>
                        <a:rPr lang="en-US" altLang="ko-KR" sz="1400" dirty="0">
                          <a:latin typeface="Calibri" pitchFamily="34" charset="0"/>
                          <a:cs typeface="Times New Roman" pitchFamily="18" charset="0"/>
                        </a:rPr>
                        <a:t> ‘</a:t>
                      </a:r>
                      <a:r>
                        <a:rPr lang="en-US" altLang="ko-KR" sz="1400" dirty="0" err="1">
                          <a:latin typeface="Calibri" pitchFamily="34" charset="0"/>
                          <a:cs typeface="Times New Roman" pitchFamily="18" charset="0"/>
                        </a:rPr>
                        <a:t>rc.d</a:t>
                      </a:r>
                      <a:r>
                        <a:rPr lang="en-US" altLang="ko-KR" sz="1400" dirty="0">
                          <a:latin typeface="Calibri" pitchFamily="34" charset="0"/>
                          <a:cs typeface="Times New Roman" pitchFamily="18" charset="0"/>
                        </a:rPr>
                        <a:t>
’ system</a:t>
                      </a:r>
                    </a:p>
                    <a:p>
                      <a:pPr algn="ctr" latinLnBrk="1"/>
                      <a:r>
                        <a:rPr lang="en-US" altLang="ko-KR" sz="1400" dirty="0">
                          <a:latin typeface="Calibri" pitchFamily="34" charset="0"/>
                          <a:cs typeface="Times New Roman" pitchFamily="18" charset="0"/>
                        </a:rPr>
                        <a:t>(USENIX ATC 2001)</a:t>
                      </a:r>
                      <a:endParaRPr lang="ko-KR" altLang="en-US" sz="1400" dirty="0">
                        <a:latin typeface="Calibri" pitchFamily="34" charset="0"/>
                        <a:cs typeface="Times New Roman" pitchFamily="18" charset="0"/>
                      </a:endParaRPr>
                    </a:p>
                  </a:txBody>
                  <a:tcPr anchor="ctr">
                    <a:solidFill>
                      <a:schemeClr val="bg1">
                        <a:lumMod val="85000"/>
                      </a:schemeClr>
                    </a:solidFill>
                  </a:tcPr>
                </a:tc>
                <a:tc>
                  <a:txBody>
                    <a:bodyPr/>
                    <a:lstStyle/>
                    <a:p>
                      <a:pPr marL="285750" marR="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400" kern="1200" dirty="0">
                          <a:solidFill>
                            <a:schemeClr val="dk1"/>
                          </a:solidFill>
                          <a:latin typeface="Calibri" pitchFamily="34" charset="0"/>
                          <a:ea typeface="+mn-ea"/>
                          <a:cs typeface="Times New Roman" pitchFamily="18" charset="0"/>
                        </a:rPr>
                        <a:t>Simple start-up sequence</a:t>
                      </a:r>
                    </a:p>
                    <a:p>
                      <a:pPr marL="285750" marR="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400" kern="1200" dirty="0">
                          <a:solidFill>
                            <a:schemeClr val="dk1"/>
                          </a:solidFill>
                          <a:latin typeface="Calibri" pitchFamily="34" charset="0"/>
                          <a:ea typeface="+mn-ea"/>
                          <a:cs typeface="Times New Roman" pitchFamily="18" charset="0"/>
                        </a:rPr>
                        <a:t>Dependency</a:t>
                      </a:r>
                      <a:r>
                        <a:rPr lang="en-US" altLang="ko-KR" sz="1400" kern="1200" baseline="0" dirty="0">
                          <a:solidFill>
                            <a:schemeClr val="dk1"/>
                          </a:solidFill>
                          <a:latin typeface="Calibri" pitchFamily="34" charset="0"/>
                          <a:ea typeface="+mn-ea"/>
                          <a:cs typeface="Times New Roman" pitchFamily="18" charset="0"/>
                        </a:rPr>
                        <a:t> ordering</a:t>
                      </a:r>
                    </a:p>
                    <a:p>
                      <a:pPr marL="285750" marR="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400" kern="1200" baseline="0" dirty="0">
                          <a:solidFill>
                            <a:schemeClr val="dk1"/>
                          </a:solidFill>
                          <a:latin typeface="Calibri" pitchFamily="34" charset="0"/>
                          <a:ea typeface="+mn-ea"/>
                          <a:cs typeface="Times New Roman" pitchFamily="18" charset="0"/>
                        </a:rPr>
                        <a:t>Manipulation of individual services</a:t>
                      </a:r>
                      <a:endParaRPr lang="en-US" altLang="ko-KR" sz="1400" dirty="0">
                        <a:latin typeface="Calibri" pitchFamily="34" charset="0"/>
                        <a:cs typeface="Times New Roman" pitchFamily="18" charset="0"/>
                      </a:endParaRPr>
                    </a:p>
                  </a:txBody>
                  <a:tcPr>
                    <a:solidFill>
                      <a:schemeClr val="bg1">
                        <a:lumMod val="85000"/>
                      </a:schemeClr>
                    </a:solidFill>
                  </a:tcPr>
                </a:tc>
                <a:tc>
                  <a:txBody>
                    <a:bodyPr/>
                    <a:lstStyle/>
                    <a:p>
                      <a:pPr marL="285750" indent="-285750" latinLnBrk="1">
                        <a:buFont typeface="Arial" pitchFamily="34" charset="0"/>
                        <a:buChar char="•"/>
                      </a:pPr>
                      <a:r>
                        <a:rPr lang="en-US" altLang="ko-KR" sz="1400" dirty="0">
                          <a:latin typeface="Calibri" pitchFamily="34" charset="0"/>
                          <a:cs typeface="Times New Roman" pitchFamily="18" charset="0"/>
                        </a:rPr>
                        <a:t>Editing of start-up</a:t>
                      </a:r>
                      <a:r>
                        <a:rPr lang="en-US" altLang="ko-KR" sz="1400" baseline="0" dirty="0">
                          <a:latin typeface="Calibri" pitchFamily="34" charset="0"/>
                          <a:cs typeface="Times New Roman" pitchFamily="18" charset="0"/>
                        </a:rPr>
                        <a:t> script(e.g. /</a:t>
                      </a:r>
                      <a:r>
                        <a:rPr lang="en-US" altLang="ko-KR" sz="1400" baseline="0" dirty="0" err="1">
                          <a:latin typeface="Calibri" pitchFamily="34" charset="0"/>
                          <a:cs typeface="Times New Roman" pitchFamily="18" charset="0"/>
                        </a:rPr>
                        <a:t>etc</a:t>
                      </a:r>
                      <a:r>
                        <a:rPr lang="en-US" altLang="ko-KR" sz="1400" baseline="0" dirty="0">
                          <a:latin typeface="Calibri" pitchFamily="34" charset="0"/>
                          <a:cs typeface="Times New Roman" pitchFamily="18" charset="0"/>
                        </a:rPr>
                        <a:t>/</a:t>
                      </a:r>
                      <a:r>
                        <a:rPr lang="en-US" altLang="ko-KR" sz="1400" baseline="0" dirty="0" err="1">
                          <a:latin typeface="Calibri" pitchFamily="34" charset="0"/>
                          <a:cs typeface="Times New Roman" pitchFamily="18" charset="0"/>
                        </a:rPr>
                        <a:t>rc</a:t>
                      </a:r>
                      <a:r>
                        <a:rPr lang="en-US" altLang="ko-KR" sz="1400" baseline="0" dirty="0">
                          <a:latin typeface="Calibri" pitchFamily="34" charset="0"/>
                          <a:cs typeface="Times New Roman" pitchFamily="18" charset="0"/>
                        </a:rPr>
                        <a:t>) is </a:t>
                      </a:r>
                      <a:r>
                        <a:rPr lang="en-US" altLang="ko-KR" sz="1400" b="1" baseline="0" dirty="0">
                          <a:latin typeface="Calibri" pitchFamily="34" charset="0"/>
                          <a:cs typeface="Times New Roman" pitchFamily="18" charset="0"/>
                        </a:rPr>
                        <a:t>dangerous</a:t>
                      </a:r>
                      <a:endParaRPr lang="en-US" altLang="ko-KR" sz="1400" b="1" kern="1200" dirty="0">
                        <a:solidFill>
                          <a:schemeClr val="dk1"/>
                        </a:solidFill>
                        <a:latin typeface="Calibri" pitchFamily="34" charset="0"/>
                        <a:ea typeface="+mn-ea"/>
                        <a:cs typeface="Times New Roman" pitchFamily="18" charset="0"/>
                      </a:endParaRPr>
                    </a:p>
                    <a:p>
                      <a:pPr marL="285750" indent="-285750" latinLnBrk="1">
                        <a:buFont typeface="Arial" pitchFamily="34" charset="0"/>
                        <a:buChar char="•"/>
                      </a:pPr>
                      <a:r>
                        <a:rPr lang="en-US" altLang="ko-KR" sz="1400" kern="1200" dirty="0">
                          <a:solidFill>
                            <a:schemeClr val="dk1"/>
                          </a:solidFill>
                          <a:latin typeface="Calibri" pitchFamily="34" charset="0"/>
                          <a:ea typeface="+mn-ea"/>
                          <a:cs typeface="Times New Roman" pitchFamily="18" charset="0"/>
                        </a:rPr>
                        <a:t>Dynamic dependency ordering </a:t>
                      </a:r>
                      <a:r>
                        <a:rPr lang="en-US" altLang="ko-KR" sz="1400" kern="1200" baseline="0" dirty="0">
                          <a:solidFill>
                            <a:schemeClr val="dk1"/>
                          </a:solidFill>
                          <a:latin typeface="Calibri" pitchFamily="34" charset="0"/>
                          <a:ea typeface="+mn-ea"/>
                          <a:cs typeface="Times New Roman" pitchFamily="18" charset="0"/>
                        </a:rPr>
                        <a:t> make difficult </a:t>
                      </a:r>
                      <a:r>
                        <a:rPr lang="en-US" altLang="ko-KR" sz="1400" b="1" kern="1200" baseline="0" dirty="0">
                          <a:solidFill>
                            <a:schemeClr val="dk1"/>
                          </a:solidFill>
                          <a:latin typeface="Calibri" pitchFamily="34" charset="0"/>
                          <a:ea typeface="+mn-ea"/>
                          <a:cs typeface="Times New Roman" pitchFamily="18" charset="0"/>
                        </a:rPr>
                        <a:t>fast boot </a:t>
                      </a:r>
                      <a:r>
                        <a:rPr lang="en-US" altLang="ko-KR" sz="1400" kern="1200" baseline="0" dirty="0">
                          <a:solidFill>
                            <a:schemeClr val="dk1"/>
                          </a:solidFill>
                          <a:latin typeface="Calibri" pitchFamily="34" charset="0"/>
                          <a:ea typeface="+mn-ea"/>
                          <a:cs typeface="Times New Roman" pitchFamily="18" charset="0"/>
                        </a:rPr>
                        <a:t>requirement</a:t>
                      </a:r>
                      <a:endParaRPr lang="ko-KR" altLang="en-US" sz="1400" dirty="0">
                        <a:latin typeface="Calibri" pitchFamily="34" charset="0"/>
                        <a:cs typeface="Times New Roman" pitchFamily="18" charset="0"/>
                      </a:endParaRPr>
                    </a:p>
                  </a:txBody>
                  <a:tcPr>
                    <a:solidFill>
                      <a:schemeClr val="bg1">
                        <a:lumMod val="85000"/>
                      </a:schemeClr>
                    </a:solidFill>
                  </a:tcPr>
                </a:tc>
                <a:extLst>
                  <a:ext uri="{0D108BD9-81ED-4DB2-BD59-A6C34878D82A}">
                    <a16:rowId xmlns:a16="http://schemas.microsoft.com/office/drawing/2014/main" val="10001"/>
                  </a:ext>
                </a:extLst>
              </a:tr>
            </a:tbl>
          </a:graphicData>
        </a:graphic>
      </p:graphicFrame>
      <p:sp>
        <p:nvSpPr>
          <p:cNvPr id="2" name="직사각형 1"/>
          <p:cNvSpPr/>
          <p:nvPr/>
        </p:nvSpPr>
        <p:spPr>
          <a:xfrm>
            <a:off x="231447" y="6406728"/>
            <a:ext cx="2507418" cy="276999"/>
          </a:xfrm>
          <a:prstGeom prst="rect">
            <a:avLst/>
          </a:prstGeom>
        </p:spPr>
        <p:txBody>
          <a:bodyPr wrap="none">
            <a:spAutoFit/>
          </a:bodyPr>
          <a:lstStyle/>
          <a:p>
            <a:r>
              <a:rPr lang="en-US" altLang="ko-KR" sz="1200" dirty="0">
                <a:latin typeface="Calibri" pitchFamily="34" charset="0"/>
                <a:cs typeface="Times New Roman" pitchFamily="18" charset="0"/>
              </a:rPr>
              <a:t>* SMF: Service Management Facility</a:t>
            </a:r>
            <a:endParaRPr lang="ko-KR" altLang="en-US" sz="1200" dirty="0">
              <a:latin typeface="Calibri" pitchFamily="34" charset="0"/>
              <a:cs typeface="Times New Roman" pitchFamily="18" charset="0"/>
            </a:endParaRPr>
          </a:p>
        </p:txBody>
      </p:sp>
      <p:sp>
        <p:nvSpPr>
          <p:cNvPr id="3" name="TextBox 2"/>
          <p:cNvSpPr txBox="1"/>
          <p:nvPr/>
        </p:nvSpPr>
        <p:spPr>
          <a:xfrm>
            <a:off x="5940152" y="5229200"/>
            <a:ext cx="1872208" cy="1200329"/>
          </a:xfrm>
          <a:prstGeom prst="rect">
            <a:avLst/>
          </a:prstGeom>
          <a:noFill/>
        </p:spPr>
        <p:txBody>
          <a:bodyPr wrap="square" rtlCol="0">
            <a:spAutoFit/>
          </a:bodyPr>
          <a:lstStyle/>
          <a:p>
            <a:pPr algn="ctr"/>
            <a:r>
              <a:rPr lang="en-US" altLang="ko-KR" sz="7200" b="1" dirty="0">
                <a:solidFill>
                  <a:schemeClr val="accent1">
                    <a:lumMod val="75000"/>
                  </a:schemeClr>
                </a:solidFill>
                <a:latin typeface="Calibri" pitchFamily="34" charset="0"/>
                <a:cs typeface="Times New Roman" pitchFamily="18" charset="0"/>
              </a:rPr>
              <a:t>?</a:t>
            </a:r>
            <a:endParaRPr lang="ko-KR" altLang="en-US" sz="7200" b="1" dirty="0">
              <a:solidFill>
                <a:schemeClr val="accent1">
                  <a:lumMod val="75000"/>
                </a:schemeClr>
              </a:solidFill>
              <a:latin typeface="Calibri" pitchFamily="34" charset="0"/>
              <a:cs typeface="Times New Roman" pitchFamily="18" charset="0"/>
            </a:endParaRPr>
          </a:p>
        </p:txBody>
      </p:sp>
      <p:sp>
        <p:nvSpPr>
          <p:cNvPr id="8" name="슬라이드 번호 개체 틀 2"/>
          <p:cNvSpPr>
            <a:spLocks noGrp="1"/>
          </p:cNvSpPr>
          <p:nvPr>
            <p:ph type="sldNum" sz="quarter" idx="12"/>
          </p:nvPr>
        </p:nvSpPr>
        <p:spPr>
          <a:xfrm>
            <a:off x="6553200" y="6356350"/>
            <a:ext cx="2133600" cy="365125"/>
          </a:xfrm>
        </p:spPr>
        <p:txBody>
          <a:bodyPr/>
          <a:lstStyle/>
          <a:p>
            <a:fld id="{2ABFCFA3-7D24-4157-B23E-56D1E6B6960D}" type="slidenum">
              <a:rPr lang="ko-KR" altLang="en-US" smtClean="0">
                <a:latin typeface="Calibri" pitchFamily="34" charset="0"/>
                <a:cs typeface="Times New Roman" pitchFamily="18" charset="0"/>
              </a:rPr>
              <a:pPr/>
              <a:t>38</a:t>
            </a:fld>
            <a:endParaRPr lang="ko-KR" altLang="en-US" dirty="0">
              <a:latin typeface="Calibri" pitchFamily="34" charset="0"/>
              <a:cs typeface="Times New Roman" pitchFamily="18" charset="0"/>
            </a:endParaRPr>
          </a:p>
        </p:txBody>
      </p:sp>
      <p:graphicFrame>
        <p:nvGraphicFramePr>
          <p:cNvPr id="9" name="표 8"/>
          <p:cNvGraphicFramePr>
            <a:graphicFrameLocks noGrp="1"/>
          </p:cNvGraphicFramePr>
          <p:nvPr>
            <p:extLst>
              <p:ext uri="{D42A27DB-BD31-4B8C-83A1-F6EECF244321}">
                <p14:modId xmlns:p14="http://schemas.microsoft.com/office/powerpoint/2010/main" val="2018600990"/>
              </p:ext>
            </p:extLst>
          </p:nvPr>
        </p:nvGraphicFramePr>
        <p:xfrm>
          <a:off x="251520" y="2204864"/>
          <a:ext cx="8496555" cy="1158240"/>
        </p:xfrm>
        <a:graphic>
          <a:graphicData uri="http://schemas.openxmlformats.org/drawingml/2006/table">
            <a:tbl>
              <a:tblPr firstRow="1" bandRow="1">
                <a:tableStyleId>{7DF18680-E054-41AD-8BC1-D1AEF772440D}</a:tableStyleId>
              </a:tblPr>
              <a:tblGrid>
                <a:gridCol w="1639866">
                  <a:extLst>
                    <a:ext uri="{9D8B030D-6E8A-4147-A177-3AD203B41FA5}">
                      <a16:colId xmlns:a16="http://schemas.microsoft.com/office/drawing/2014/main" val="20000"/>
                    </a:ext>
                  </a:extLst>
                </a:gridCol>
                <a:gridCol w="2968646">
                  <a:extLst>
                    <a:ext uri="{9D8B030D-6E8A-4147-A177-3AD203B41FA5}">
                      <a16:colId xmlns:a16="http://schemas.microsoft.com/office/drawing/2014/main" val="20001"/>
                    </a:ext>
                  </a:extLst>
                </a:gridCol>
                <a:gridCol w="3888043">
                  <a:extLst>
                    <a:ext uri="{9D8B030D-6E8A-4147-A177-3AD203B41FA5}">
                      <a16:colId xmlns:a16="http://schemas.microsoft.com/office/drawing/2014/main" val="20002"/>
                    </a:ext>
                  </a:extLst>
                </a:gridCol>
              </a:tblGrid>
              <a:tr h="917552">
                <a:tc>
                  <a:txBody>
                    <a:bodyPr/>
                    <a:lstStyle/>
                    <a:p>
                      <a:pPr algn="ctr" latinLnBrk="1"/>
                      <a:r>
                        <a:rPr lang="en-US" altLang="ko-KR" sz="1400" b="0" dirty="0">
                          <a:solidFill>
                            <a:schemeClr val="tx1"/>
                          </a:solidFill>
                          <a:latin typeface="Calibri" pitchFamily="34" charset="0"/>
                          <a:cs typeface="Times New Roman" pitchFamily="18" charset="0"/>
                        </a:rPr>
                        <a:t>Advanced Boot Scripts</a:t>
                      </a:r>
                    </a:p>
                    <a:p>
                      <a:pPr algn="ctr" latinLnBrk="1"/>
                      <a:r>
                        <a:rPr lang="en-US" altLang="ko-KR" sz="1400" b="0" dirty="0">
                          <a:solidFill>
                            <a:schemeClr val="tx1"/>
                          </a:solidFill>
                          <a:latin typeface="Calibri" pitchFamily="34" charset="0"/>
                          <a:cs typeface="Times New Roman" pitchFamily="18" charset="0"/>
                        </a:rPr>
                        <a:t>(Linux Symposium 2002)</a:t>
                      </a:r>
                      <a:endParaRPr lang="ko-KR" altLang="en-US" sz="1400" b="0" dirty="0">
                        <a:solidFill>
                          <a:schemeClr val="tx1"/>
                        </a:solidFill>
                        <a:latin typeface="Calibri" pitchFamily="34" charset="0"/>
                        <a:cs typeface="Times New Roman" pitchFamily="18" charset="0"/>
                      </a:endParaRPr>
                    </a:p>
                  </a:txBody>
                  <a:tcPr anchor="ctr">
                    <a:solidFill>
                      <a:schemeClr val="accent1">
                        <a:lumMod val="40000"/>
                        <a:lumOff val="60000"/>
                      </a:schemeClr>
                    </a:solidFill>
                  </a:tcPr>
                </a:tc>
                <a:tc>
                  <a:txBody>
                    <a:bodyPr/>
                    <a:lstStyle/>
                    <a:p>
                      <a:pPr marL="285750" marR="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400" b="0" kern="1200" dirty="0">
                          <a:solidFill>
                            <a:schemeClr val="tx1"/>
                          </a:solidFill>
                          <a:latin typeface="Calibri" pitchFamily="34" charset="0"/>
                          <a:cs typeface="Times New Roman" pitchFamily="18" charset="0"/>
                        </a:rPr>
                        <a:t>Dependency-based booting scheme</a:t>
                      </a:r>
                    </a:p>
                    <a:p>
                      <a:pPr marL="285750" marR="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400" b="0" kern="1200" dirty="0">
                          <a:solidFill>
                            <a:schemeClr val="tx1"/>
                          </a:solidFill>
                          <a:latin typeface="Calibri" pitchFamily="34" charset="0"/>
                          <a:cs typeface="Times New Roman" pitchFamily="18" charset="0"/>
                        </a:rPr>
                        <a:t>Parallel execution o</a:t>
                      </a:r>
                      <a:r>
                        <a:rPr lang="en-US" altLang="ko-KR" sz="1400" b="0" dirty="0">
                          <a:solidFill>
                            <a:schemeClr val="tx1"/>
                          </a:solidFill>
                          <a:latin typeface="Calibri" pitchFamily="34" charset="0"/>
                          <a:cs typeface="Times New Roman" pitchFamily="18" charset="0"/>
                        </a:rPr>
                        <a:t>f processes</a:t>
                      </a:r>
                    </a:p>
                    <a:p>
                      <a:pPr marL="285750" marR="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400" b="0" dirty="0">
                          <a:solidFill>
                            <a:schemeClr val="tx1"/>
                          </a:solidFill>
                          <a:latin typeface="Calibri" pitchFamily="34" charset="0"/>
                          <a:cs typeface="Times New Roman" pitchFamily="18" charset="0"/>
                        </a:rPr>
                        <a:t>Support concept of run-levels</a:t>
                      </a:r>
                    </a:p>
                    <a:p>
                      <a:pPr marL="285750" marR="0" indent="-285750" algn="l" defTabSz="914400" rtl="0" eaLnBrk="1" fontAlgn="auto" latinLnBrk="1" hangingPunct="1">
                        <a:lnSpc>
                          <a:spcPct val="100000"/>
                        </a:lnSpc>
                        <a:spcBef>
                          <a:spcPts val="0"/>
                        </a:spcBef>
                        <a:spcAft>
                          <a:spcPts val="0"/>
                        </a:spcAft>
                        <a:buClrTx/>
                        <a:buSzTx/>
                        <a:buFont typeface="Arial" pitchFamily="34" charset="0"/>
                        <a:buChar char="•"/>
                        <a:tabLst/>
                        <a:defRPr/>
                      </a:pPr>
                      <a:endParaRPr lang="ko-KR" altLang="en-US" sz="1400" b="0" dirty="0">
                        <a:solidFill>
                          <a:schemeClr val="tx1"/>
                        </a:solidFill>
                        <a:latin typeface="Calibri" pitchFamily="34" charset="0"/>
                        <a:cs typeface="Times New Roman" pitchFamily="18" charset="0"/>
                      </a:endParaRPr>
                    </a:p>
                  </a:txBody>
                  <a:tcPr>
                    <a:solidFill>
                      <a:schemeClr val="accent1">
                        <a:lumMod val="40000"/>
                        <a:lumOff val="60000"/>
                      </a:schemeClr>
                    </a:solidFill>
                  </a:tcPr>
                </a:tc>
                <a:tc>
                  <a:txBody>
                    <a:bodyPr/>
                    <a:lstStyle/>
                    <a:p>
                      <a:pPr marL="285750" indent="-285750" latinLnBrk="1">
                        <a:buFont typeface="Arial" pitchFamily="34" charset="0"/>
                        <a:buChar char="•"/>
                      </a:pPr>
                      <a:r>
                        <a:rPr lang="en-US" altLang="ko-KR" sz="1400" b="0" dirty="0">
                          <a:solidFill>
                            <a:schemeClr val="tx1"/>
                          </a:solidFill>
                          <a:latin typeface="Calibri" pitchFamily="34" charset="0"/>
                          <a:cs typeface="Times New Roman" pitchFamily="18" charset="0"/>
                        </a:rPr>
                        <a:t>Not handle the </a:t>
                      </a:r>
                      <a:r>
                        <a:rPr lang="en-US" altLang="ko-KR" sz="1400" b="1" dirty="0">
                          <a:solidFill>
                            <a:schemeClr val="tx1"/>
                          </a:solidFill>
                          <a:latin typeface="Calibri" pitchFamily="34" charset="0"/>
                          <a:cs typeface="Times New Roman" pitchFamily="18" charset="0"/>
                        </a:rPr>
                        <a:t>dependency complexity</a:t>
                      </a:r>
                      <a:endParaRPr lang="en-US" altLang="ko-KR" sz="1400" b="1" kern="1200" dirty="0">
                        <a:solidFill>
                          <a:schemeClr val="tx1"/>
                        </a:solidFill>
                        <a:latin typeface="Calibri" pitchFamily="34" charset="0"/>
                        <a:cs typeface="Times New Roman" pitchFamily="18" charset="0"/>
                      </a:endParaRPr>
                    </a:p>
                    <a:p>
                      <a:pPr marL="285750" indent="-285750" latinLnBrk="1">
                        <a:buFont typeface="Arial" pitchFamily="34" charset="0"/>
                        <a:buChar char="•"/>
                      </a:pPr>
                      <a:r>
                        <a:rPr lang="en-US" altLang="ko-KR" sz="1400" b="0" kern="1200" dirty="0">
                          <a:solidFill>
                            <a:schemeClr val="tx1"/>
                          </a:solidFill>
                          <a:latin typeface="Calibri" pitchFamily="34" charset="0"/>
                          <a:cs typeface="Times New Roman" pitchFamily="18" charset="0"/>
                        </a:rPr>
                        <a:t>Slow boot because </a:t>
                      </a:r>
                      <a:r>
                        <a:rPr lang="en-US" altLang="ko-KR" sz="1400" b="0" kern="1200" baseline="0" dirty="0">
                          <a:solidFill>
                            <a:schemeClr val="tx1"/>
                          </a:solidFill>
                          <a:latin typeface="Calibri" pitchFamily="34" charset="0"/>
                          <a:cs typeface="Times New Roman" pitchFamily="18" charset="0"/>
                        </a:rPr>
                        <a:t>i</a:t>
                      </a:r>
                      <a:r>
                        <a:rPr lang="en-US" altLang="ko-KR" sz="1400" b="0" kern="1200" dirty="0">
                          <a:solidFill>
                            <a:schemeClr val="tx1"/>
                          </a:solidFill>
                          <a:latin typeface="Calibri" pitchFamily="34" charset="0"/>
                          <a:cs typeface="Times New Roman" pitchFamily="18" charset="0"/>
                        </a:rPr>
                        <a:t>n-order mechanism is based on dependency</a:t>
                      </a:r>
                    </a:p>
                    <a:p>
                      <a:pPr marL="285750" indent="-285750" latinLnBrk="1">
                        <a:buFont typeface="Arial" pitchFamily="34" charset="0"/>
                        <a:buChar char="•"/>
                      </a:pPr>
                      <a:r>
                        <a:rPr lang="en-US" altLang="ko-KR" sz="1400" b="0" kern="1200" dirty="0">
                          <a:solidFill>
                            <a:schemeClr val="tx1"/>
                          </a:solidFill>
                          <a:latin typeface="Calibri" pitchFamily="34" charset="0"/>
                          <a:cs typeface="Times New Roman" pitchFamily="18" charset="0"/>
                        </a:rPr>
                        <a:t>Not</a:t>
                      </a:r>
                      <a:r>
                        <a:rPr lang="en-US" altLang="ko-KR" sz="1400" b="0" kern="1200" baseline="0" dirty="0">
                          <a:solidFill>
                            <a:schemeClr val="tx1"/>
                          </a:solidFill>
                          <a:latin typeface="Calibri" pitchFamily="34" charset="0"/>
                          <a:cs typeface="Times New Roman" pitchFamily="18" charset="0"/>
                        </a:rPr>
                        <a:t> recognize limited resource </a:t>
                      </a:r>
                      <a:r>
                        <a:rPr lang="en-US" altLang="ko-KR" sz="1400" b="0" kern="1200" baseline="0" dirty="0" err="1">
                          <a:solidFill>
                            <a:schemeClr val="tx1"/>
                          </a:solidFill>
                          <a:latin typeface="Calibri" pitchFamily="34" charset="0"/>
                          <a:cs typeface="Times New Roman" pitchFamily="18" charset="0"/>
                        </a:rPr>
                        <a:t>env</a:t>
                      </a:r>
                      <a:r>
                        <a:rPr lang="en-US" altLang="ko-KR" sz="1400" b="0" kern="1200" baseline="0" dirty="0">
                          <a:solidFill>
                            <a:schemeClr val="tx1"/>
                          </a:solidFill>
                          <a:latin typeface="Calibri" pitchFamily="34" charset="0"/>
                          <a:cs typeface="Times New Roman" pitchFamily="18" charset="0"/>
                        </a:rPr>
                        <a:t>. of mobile devices</a:t>
                      </a:r>
                      <a:endParaRPr lang="ko-KR" altLang="en-US" sz="1400" b="0" dirty="0">
                        <a:solidFill>
                          <a:schemeClr val="tx1"/>
                        </a:solidFill>
                        <a:latin typeface="Calibri" pitchFamily="34" charset="0"/>
                        <a:cs typeface="Times New Roman" pitchFamily="18" charset="0"/>
                      </a:endParaRPr>
                    </a:p>
                  </a:txBody>
                  <a:tcPr>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10" name="표 9"/>
          <p:cNvGraphicFramePr>
            <a:graphicFrameLocks noGrp="1"/>
          </p:cNvGraphicFramePr>
          <p:nvPr>
            <p:extLst>
              <p:ext uri="{D42A27DB-BD31-4B8C-83A1-F6EECF244321}">
                <p14:modId xmlns:p14="http://schemas.microsoft.com/office/powerpoint/2010/main" val="1352160994"/>
              </p:ext>
            </p:extLst>
          </p:nvPr>
        </p:nvGraphicFramePr>
        <p:xfrm>
          <a:off x="251520" y="3372088"/>
          <a:ext cx="8496555" cy="1158240"/>
        </p:xfrm>
        <a:graphic>
          <a:graphicData uri="http://schemas.openxmlformats.org/drawingml/2006/table">
            <a:tbl>
              <a:tblPr firstRow="1" bandRow="1">
                <a:tableStyleId>{F5AB1C69-6EDB-4FF4-983F-18BD219EF322}</a:tableStyleId>
              </a:tblPr>
              <a:tblGrid>
                <a:gridCol w="1639866">
                  <a:extLst>
                    <a:ext uri="{9D8B030D-6E8A-4147-A177-3AD203B41FA5}">
                      <a16:colId xmlns:a16="http://schemas.microsoft.com/office/drawing/2014/main" val="20000"/>
                    </a:ext>
                  </a:extLst>
                </a:gridCol>
                <a:gridCol w="2968646">
                  <a:extLst>
                    <a:ext uri="{9D8B030D-6E8A-4147-A177-3AD203B41FA5}">
                      <a16:colId xmlns:a16="http://schemas.microsoft.com/office/drawing/2014/main" val="20001"/>
                    </a:ext>
                  </a:extLst>
                </a:gridCol>
                <a:gridCol w="3888043">
                  <a:extLst>
                    <a:ext uri="{9D8B030D-6E8A-4147-A177-3AD203B41FA5}">
                      <a16:colId xmlns:a16="http://schemas.microsoft.com/office/drawing/2014/main" val="20002"/>
                    </a:ext>
                  </a:extLst>
                </a:gridCol>
              </a:tblGrid>
              <a:tr h="670519">
                <a:tc>
                  <a:txBody>
                    <a:bodyPr/>
                    <a:lstStyle/>
                    <a:p>
                      <a:pPr algn="ctr" latinLnBrk="1"/>
                      <a:r>
                        <a:rPr lang="en-US" altLang="ko-KR" sz="1400" b="0" dirty="0">
                          <a:solidFill>
                            <a:schemeClr val="tx1"/>
                          </a:solidFill>
                          <a:latin typeface="Calibri" pitchFamily="34" charset="0"/>
                          <a:cs typeface="Times New Roman" pitchFamily="18" charset="0"/>
                        </a:rPr>
                        <a:t>Solaris</a:t>
                      </a:r>
                      <a:r>
                        <a:rPr lang="en-US" altLang="ko-KR" sz="1400" b="0" baseline="0" dirty="0">
                          <a:solidFill>
                            <a:schemeClr val="tx1"/>
                          </a:solidFill>
                          <a:latin typeface="Calibri" pitchFamily="34" charset="0"/>
                          <a:cs typeface="Times New Roman" pitchFamily="18" charset="0"/>
                        </a:rPr>
                        <a:t> Service Management Facility</a:t>
                      </a:r>
                      <a:endParaRPr lang="en-US" altLang="ko-KR" sz="1400" b="0" dirty="0">
                        <a:solidFill>
                          <a:schemeClr val="tx1"/>
                        </a:solidFill>
                        <a:latin typeface="Calibri" pitchFamily="34" charset="0"/>
                        <a:cs typeface="Times New Roman" pitchFamily="18" charset="0"/>
                      </a:endParaRPr>
                    </a:p>
                    <a:p>
                      <a:pPr algn="ctr" latinLnBrk="1"/>
                      <a:r>
                        <a:rPr lang="en-US" altLang="ko-KR" sz="1400" b="0" dirty="0">
                          <a:solidFill>
                            <a:schemeClr val="tx1"/>
                          </a:solidFill>
                          <a:latin typeface="Calibri" pitchFamily="34" charset="0"/>
                          <a:cs typeface="Times New Roman" pitchFamily="18" charset="0"/>
                        </a:rPr>
                        <a:t>(USENIX LISA 2005)</a:t>
                      </a:r>
                      <a:endParaRPr lang="ko-KR" altLang="en-US" sz="1400" b="0" dirty="0">
                        <a:solidFill>
                          <a:schemeClr val="tx1"/>
                        </a:solidFill>
                        <a:latin typeface="Calibri" pitchFamily="34" charset="0"/>
                        <a:cs typeface="Times New Roman" pitchFamily="18" charset="0"/>
                      </a:endParaRPr>
                    </a:p>
                  </a:txBody>
                  <a:tcPr anchor="ctr">
                    <a:solidFill>
                      <a:schemeClr val="bg1">
                        <a:lumMod val="85000"/>
                      </a:schemeClr>
                    </a:solidFill>
                  </a:tcPr>
                </a:tc>
                <a:tc>
                  <a:txBody>
                    <a:bodyPr/>
                    <a:lstStyle/>
                    <a:p>
                      <a:pPr marL="285750" marR="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400" kern="1200" dirty="0">
                          <a:solidFill>
                            <a:schemeClr val="dk1"/>
                          </a:solidFill>
                          <a:latin typeface="Calibri" pitchFamily="34" charset="0"/>
                          <a:ea typeface="+mn-ea"/>
                          <a:cs typeface="Times New Roman" pitchFamily="18" charset="0"/>
                        </a:rPr>
                        <a:t>Dependency based booting technique</a:t>
                      </a:r>
                      <a:r>
                        <a:rPr lang="en-US" altLang="ko-KR" sz="1400" dirty="0">
                          <a:latin typeface="Calibri" pitchFamily="34" charset="0"/>
                          <a:cs typeface="Times New Roman" pitchFamily="18" charset="0"/>
                        </a:rPr>
                        <a:t>.</a:t>
                      </a:r>
                    </a:p>
                    <a:p>
                      <a:pPr marL="0" marR="0" indent="-285750" algn="ctr"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400" b="0" kern="1200" dirty="0">
                          <a:solidFill>
                            <a:schemeClr val="tx1"/>
                          </a:solidFill>
                          <a:latin typeface="Calibri" pitchFamily="34" charset="0"/>
                          <a:ea typeface="+mn-ea"/>
                          <a:cs typeface="Times New Roman" pitchFamily="18" charset="0"/>
                        </a:rPr>
                        <a:t>Service management facility to reduce increasing complexity of s/w stacks</a:t>
                      </a:r>
                      <a:endParaRPr lang="ko-KR" altLang="en-US" sz="1400" b="0" kern="1200" dirty="0">
                        <a:solidFill>
                          <a:schemeClr val="tx1"/>
                        </a:solidFill>
                        <a:latin typeface="Calibri" pitchFamily="34" charset="0"/>
                        <a:ea typeface="+mn-ea"/>
                        <a:cs typeface="Times New Roman" pitchFamily="18" charset="0"/>
                      </a:endParaRPr>
                    </a:p>
                  </a:txBody>
                  <a:tcPr>
                    <a:solidFill>
                      <a:schemeClr val="bg1">
                        <a:lumMod val="85000"/>
                      </a:schemeClr>
                    </a:solidFill>
                  </a:tcPr>
                </a:tc>
                <a:tc>
                  <a:txBody>
                    <a:bodyPr/>
                    <a:lstStyle/>
                    <a:p>
                      <a:pPr marL="285750" marR="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400" b="0" dirty="0">
                          <a:solidFill>
                            <a:schemeClr val="tx1"/>
                          </a:solidFill>
                          <a:latin typeface="Calibri" pitchFamily="34" charset="0"/>
                          <a:cs typeface="Times New Roman" pitchFamily="18" charset="0"/>
                        </a:rPr>
                        <a:t>Not handle the dependency complexity</a:t>
                      </a:r>
                      <a:endParaRPr lang="en-US" altLang="ko-KR" sz="1400" b="0" kern="1200" dirty="0">
                        <a:solidFill>
                          <a:schemeClr val="tx1"/>
                        </a:solidFill>
                        <a:latin typeface="Calibri" pitchFamily="34" charset="0"/>
                        <a:ea typeface="+mn-ea"/>
                        <a:cs typeface="Times New Roman" pitchFamily="18" charset="0"/>
                      </a:endParaRPr>
                    </a:p>
                    <a:p>
                      <a:pPr marL="285750" indent="-285750" latinLnBrk="1">
                        <a:buFont typeface="Arial" pitchFamily="34" charset="0"/>
                        <a:buChar char="•"/>
                      </a:pPr>
                      <a:r>
                        <a:rPr lang="en-US" altLang="ko-KR" sz="1400" b="0" dirty="0">
                          <a:solidFill>
                            <a:schemeClr val="tx1"/>
                          </a:solidFill>
                          <a:latin typeface="Calibri" pitchFamily="34" charset="0"/>
                          <a:cs typeface="Times New Roman" pitchFamily="18" charset="0"/>
                        </a:rPr>
                        <a:t>Not consider multi-core architecture.</a:t>
                      </a:r>
                    </a:p>
                    <a:p>
                      <a:pPr marL="285750" indent="-285750" latinLnBrk="1">
                        <a:buFont typeface="Arial" pitchFamily="34" charset="0"/>
                        <a:buChar char="•"/>
                      </a:pPr>
                      <a:r>
                        <a:rPr lang="en-US" altLang="ko-KR" sz="1400" kern="1200" dirty="0">
                          <a:solidFill>
                            <a:schemeClr val="dk1"/>
                          </a:solidFill>
                          <a:latin typeface="Calibri" pitchFamily="34" charset="0"/>
                          <a:ea typeface="+mn-ea"/>
                          <a:cs typeface="Times New Roman" pitchFamily="18" charset="0"/>
                        </a:rPr>
                        <a:t>Slow boot because</a:t>
                      </a:r>
                      <a:r>
                        <a:rPr lang="en-US" altLang="ko-KR" sz="1400" kern="1200" baseline="0" dirty="0">
                          <a:solidFill>
                            <a:schemeClr val="dk1"/>
                          </a:solidFill>
                          <a:latin typeface="Calibri" pitchFamily="34" charset="0"/>
                          <a:ea typeface="+mn-ea"/>
                          <a:cs typeface="Times New Roman" pitchFamily="18" charset="0"/>
                        </a:rPr>
                        <a:t> </a:t>
                      </a:r>
                      <a:r>
                        <a:rPr lang="en-US" altLang="ko-KR" sz="1400" b="1" kern="1200" baseline="0" dirty="0">
                          <a:solidFill>
                            <a:schemeClr val="dk1"/>
                          </a:solidFill>
                          <a:latin typeface="Calibri" pitchFamily="34" charset="0"/>
                          <a:ea typeface="+mn-ea"/>
                          <a:cs typeface="Times New Roman" pitchFamily="18" charset="0"/>
                        </a:rPr>
                        <a:t>i</a:t>
                      </a:r>
                      <a:r>
                        <a:rPr lang="en-US" altLang="ko-KR" sz="1400" b="1" kern="1200" dirty="0">
                          <a:solidFill>
                            <a:schemeClr val="dk1"/>
                          </a:solidFill>
                          <a:latin typeface="Calibri" pitchFamily="34" charset="0"/>
                          <a:ea typeface="+mn-ea"/>
                          <a:cs typeface="Times New Roman" pitchFamily="18" charset="0"/>
                        </a:rPr>
                        <a:t>n-order</a:t>
                      </a:r>
                      <a:r>
                        <a:rPr lang="en-US" altLang="ko-KR" sz="1400" kern="1200" dirty="0">
                          <a:solidFill>
                            <a:schemeClr val="dk1"/>
                          </a:solidFill>
                          <a:latin typeface="Calibri" pitchFamily="34" charset="0"/>
                          <a:ea typeface="+mn-ea"/>
                          <a:cs typeface="Times New Roman" pitchFamily="18" charset="0"/>
                        </a:rPr>
                        <a:t> mechanism is based on dependency</a:t>
                      </a:r>
                    </a:p>
                  </a:txBody>
                  <a:tcPr>
                    <a:solidFill>
                      <a:schemeClr val="bg1">
                        <a:lumMod val="85000"/>
                      </a:schemeClr>
                    </a:solidFill>
                  </a:tcPr>
                </a:tc>
                <a:extLst>
                  <a:ext uri="{0D108BD9-81ED-4DB2-BD59-A6C34878D82A}">
                    <a16:rowId xmlns:a16="http://schemas.microsoft.com/office/drawing/2014/main" val="10000"/>
                  </a:ext>
                </a:extLst>
              </a:tr>
            </a:tbl>
          </a:graphicData>
        </a:graphic>
      </p:graphicFrame>
      <p:graphicFrame>
        <p:nvGraphicFramePr>
          <p:cNvPr id="11" name="표 10"/>
          <p:cNvGraphicFramePr>
            <a:graphicFrameLocks noGrp="1"/>
          </p:cNvGraphicFramePr>
          <p:nvPr>
            <p:extLst>
              <p:ext uri="{D42A27DB-BD31-4B8C-83A1-F6EECF244321}">
                <p14:modId xmlns:p14="http://schemas.microsoft.com/office/powerpoint/2010/main" val="3652703053"/>
              </p:ext>
            </p:extLst>
          </p:nvPr>
        </p:nvGraphicFramePr>
        <p:xfrm>
          <a:off x="251520" y="4555460"/>
          <a:ext cx="8496555" cy="731520"/>
        </p:xfrm>
        <a:graphic>
          <a:graphicData uri="http://schemas.openxmlformats.org/drawingml/2006/table">
            <a:tbl>
              <a:tblPr firstRow="1" bandRow="1">
                <a:tableStyleId>{F5AB1C69-6EDB-4FF4-983F-18BD219EF322}</a:tableStyleId>
              </a:tblPr>
              <a:tblGrid>
                <a:gridCol w="1639866">
                  <a:extLst>
                    <a:ext uri="{9D8B030D-6E8A-4147-A177-3AD203B41FA5}">
                      <a16:colId xmlns:a16="http://schemas.microsoft.com/office/drawing/2014/main" val="20000"/>
                    </a:ext>
                  </a:extLst>
                </a:gridCol>
                <a:gridCol w="2968646">
                  <a:extLst>
                    <a:ext uri="{9D8B030D-6E8A-4147-A177-3AD203B41FA5}">
                      <a16:colId xmlns:a16="http://schemas.microsoft.com/office/drawing/2014/main" val="20001"/>
                    </a:ext>
                  </a:extLst>
                </a:gridCol>
                <a:gridCol w="3888043">
                  <a:extLst>
                    <a:ext uri="{9D8B030D-6E8A-4147-A177-3AD203B41FA5}">
                      <a16:colId xmlns:a16="http://schemas.microsoft.com/office/drawing/2014/main" val="20002"/>
                    </a:ext>
                  </a:extLst>
                </a:gridCol>
              </a:tblGrid>
              <a:tr h="547002">
                <a:tc>
                  <a:txBody>
                    <a:bodyPr/>
                    <a:lstStyle/>
                    <a:p>
                      <a:pPr algn="ctr" latinLnBrk="1"/>
                      <a:r>
                        <a:rPr lang="en-US" altLang="ko-KR" sz="1400" b="0" kern="1200" baseline="0" dirty="0">
                          <a:solidFill>
                            <a:schemeClr val="tx1"/>
                          </a:solidFill>
                          <a:latin typeface="Calibri" pitchFamily="34" charset="0"/>
                          <a:ea typeface="+mn-ea"/>
                          <a:cs typeface="Times New Roman" pitchFamily="18" charset="0"/>
                        </a:rPr>
                        <a:t>Beyond init: Systemd</a:t>
                      </a:r>
                    </a:p>
                    <a:p>
                      <a:pPr algn="ctr" latinLnBrk="1"/>
                      <a:r>
                        <a:rPr lang="en-US" altLang="ko-KR" sz="1400" b="0" kern="1200" baseline="0" dirty="0">
                          <a:solidFill>
                            <a:schemeClr val="tx1"/>
                          </a:solidFill>
                          <a:latin typeface="Calibri" pitchFamily="34" charset="0"/>
                          <a:ea typeface="+mn-ea"/>
                          <a:cs typeface="Times New Roman" pitchFamily="18" charset="0"/>
                        </a:rPr>
                        <a:t>(Linux Con 2011)</a:t>
                      </a:r>
                      <a:endParaRPr lang="ko-KR" altLang="en-US" sz="1400" b="0" kern="1200" baseline="0" dirty="0">
                        <a:solidFill>
                          <a:schemeClr val="tx1"/>
                        </a:solidFill>
                        <a:latin typeface="Calibri" pitchFamily="34" charset="0"/>
                        <a:ea typeface="+mn-ea"/>
                        <a:cs typeface="Times New Roman" pitchFamily="18" charset="0"/>
                      </a:endParaRPr>
                    </a:p>
                  </a:txBody>
                  <a:tcPr anchor="ctr">
                    <a:solidFill>
                      <a:schemeClr val="accent1">
                        <a:lumMod val="40000"/>
                        <a:lumOff val="60000"/>
                      </a:schemeClr>
                    </a:solidFill>
                  </a:tcPr>
                </a:tc>
                <a:tc>
                  <a:txBody>
                    <a:bodyPr/>
                    <a:lstStyle/>
                    <a:p>
                      <a:pPr marL="285750" marR="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400" b="0" kern="1200" baseline="0" dirty="0">
                          <a:solidFill>
                            <a:schemeClr val="tx1"/>
                          </a:solidFill>
                          <a:latin typeface="Calibri" pitchFamily="34" charset="0"/>
                          <a:ea typeface="+mn-ea"/>
                          <a:cs typeface="Times New Roman" pitchFamily="18" charset="0"/>
                        </a:rPr>
                        <a:t>Dependency based booting technique</a:t>
                      </a:r>
                    </a:p>
                    <a:p>
                      <a:pPr marL="285750" marR="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400" b="0" kern="1200" baseline="0" dirty="0">
                          <a:solidFill>
                            <a:schemeClr val="tx1"/>
                          </a:solidFill>
                          <a:latin typeface="Calibri" pitchFamily="34" charset="0"/>
                          <a:ea typeface="+mn-ea"/>
                          <a:cs typeface="Times New Roman" pitchFamily="18" charset="0"/>
                        </a:rPr>
                        <a:t>Parallel execution of processes</a:t>
                      </a:r>
                      <a:endParaRPr lang="ko-KR" altLang="en-US" sz="1400" b="0" kern="1200" baseline="0" dirty="0">
                        <a:solidFill>
                          <a:schemeClr val="tx1"/>
                        </a:solidFill>
                        <a:latin typeface="Calibri" pitchFamily="34" charset="0"/>
                        <a:ea typeface="+mn-ea"/>
                        <a:cs typeface="Times New Roman" pitchFamily="18" charset="0"/>
                      </a:endParaRPr>
                    </a:p>
                  </a:txBody>
                  <a:tcPr>
                    <a:solidFill>
                      <a:schemeClr val="accent1">
                        <a:lumMod val="40000"/>
                        <a:lumOff val="60000"/>
                      </a:schemeClr>
                    </a:solidFill>
                  </a:tcPr>
                </a:tc>
                <a:tc>
                  <a:txBody>
                    <a:bodyPr/>
                    <a:lstStyle/>
                    <a:p>
                      <a:pPr marL="285750" indent="-285750" latinLnBrk="1">
                        <a:buFont typeface="Arial" pitchFamily="34" charset="0"/>
                        <a:buChar char="•"/>
                      </a:pPr>
                      <a:r>
                        <a:rPr lang="en-US" altLang="ko-KR" sz="1400" b="1" kern="1200" baseline="0" dirty="0">
                          <a:solidFill>
                            <a:schemeClr val="tx1"/>
                          </a:solidFill>
                          <a:latin typeface="Calibri" pitchFamily="34" charset="0"/>
                          <a:ea typeface="+mn-ea"/>
                          <a:cs typeface="Times New Roman" pitchFamily="18" charset="0"/>
                        </a:rPr>
                        <a:t>In-order mechanism is </a:t>
                      </a:r>
                      <a:r>
                        <a:rPr lang="en-US" altLang="ko-KR" sz="1400" b="0" kern="1200" baseline="0" dirty="0">
                          <a:solidFill>
                            <a:schemeClr val="tx1"/>
                          </a:solidFill>
                          <a:latin typeface="Calibri" pitchFamily="34" charset="0"/>
                          <a:ea typeface="+mn-ea"/>
                          <a:cs typeface="Times New Roman" pitchFamily="18" charset="0"/>
                        </a:rPr>
                        <a:t>based on dependency</a:t>
                      </a:r>
                    </a:p>
                    <a:p>
                      <a:pPr marL="285750" marR="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400" b="0" kern="1200" baseline="0" dirty="0">
                          <a:solidFill>
                            <a:schemeClr val="tx1"/>
                          </a:solidFill>
                          <a:latin typeface="Calibri" pitchFamily="34" charset="0"/>
                          <a:ea typeface="+mn-ea"/>
                          <a:cs typeface="Times New Roman" pitchFamily="18" charset="0"/>
                        </a:rPr>
                        <a:t>Can’t optimize service files easily for fast boot</a:t>
                      </a:r>
                    </a:p>
                    <a:p>
                      <a:pPr marL="285750" marR="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400" b="0" kern="1200" baseline="0" dirty="0">
                          <a:solidFill>
                            <a:schemeClr val="tx1"/>
                          </a:solidFill>
                          <a:latin typeface="Calibri" pitchFamily="34" charset="0"/>
                          <a:ea typeface="+mn-ea"/>
                          <a:cs typeface="Times New Roman" pitchFamily="18" charset="0"/>
                        </a:rPr>
                        <a:t>Not recognize </a:t>
                      </a:r>
                      <a:r>
                        <a:rPr lang="en-US" altLang="ko-KR" sz="1400" b="1" kern="1200" baseline="0" dirty="0">
                          <a:solidFill>
                            <a:schemeClr val="tx1"/>
                          </a:solidFill>
                          <a:latin typeface="Calibri" pitchFamily="34" charset="0"/>
                          <a:ea typeface="+mn-ea"/>
                          <a:cs typeface="Times New Roman" pitchFamily="18" charset="0"/>
                        </a:rPr>
                        <a:t>limited resources of mobile</a:t>
                      </a:r>
                    </a:p>
                  </a:txBody>
                  <a:tcPr>
                    <a:solidFill>
                      <a:schemeClr val="accent1">
                        <a:lumMod val="40000"/>
                        <a:lumOff val="60000"/>
                      </a:schemeClr>
                    </a:solidFill>
                  </a:tcPr>
                </a:tc>
                <a:extLst>
                  <a:ext uri="{0D108BD9-81ED-4DB2-BD59-A6C34878D82A}">
                    <a16:rowId xmlns:a16="http://schemas.microsoft.com/office/drawing/2014/main" val="10000"/>
                  </a:ext>
                </a:extLst>
              </a:tr>
            </a:tbl>
          </a:graphicData>
        </a:graphic>
      </p:graphicFrame>
      <p:sp>
        <p:nvSpPr>
          <p:cNvPr id="12" name="제목 1"/>
          <p:cNvSpPr txBox="1">
            <a:spLocks/>
          </p:cNvSpPr>
          <p:nvPr/>
        </p:nvSpPr>
        <p:spPr>
          <a:xfrm>
            <a:off x="0" y="-27384"/>
            <a:ext cx="9144000" cy="1143000"/>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4000" b="1" dirty="0">
                <a:latin typeface="Calibri" pitchFamily="34" charset="0"/>
                <a:cs typeface="Times New Roman" pitchFamily="18" charset="0"/>
              </a:rPr>
              <a:t>Related work</a:t>
            </a:r>
            <a:endParaRPr lang="ko-KR" altLang="en-US" sz="4000" b="1" dirty="0">
              <a:latin typeface="Calibri" pitchFamily="34" charset="0"/>
              <a:cs typeface="Times New Roman" pitchFamily="18" charset="0"/>
            </a:endParaRPr>
          </a:p>
        </p:txBody>
      </p:sp>
    </p:spTree>
    <p:extLst>
      <p:ext uri="{BB962C8B-B14F-4D97-AF65-F5344CB8AC3E}">
        <p14:creationId xmlns:p14="http://schemas.microsoft.com/office/powerpoint/2010/main" val="1189657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A27DE5D4-2A0D-118F-A7A5-AA5003FC649E}"/>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grpSp>
        <p:nvGrpSpPr>
          <p:cNvPr id="16" name="그룹 15"/>
          <p:cNvGrpSpPr/>
          <p:nvPr/>
        </p:nvGrpSpPr>
        <p:grpSpPr>
          <a:xfrm>
            <a:off x="323528" y="4427820"/>
            <a:ext cx="6282246" cy="1707287"/>
            <a:chOff x="323528" y="4427820"/>
            <a:chExt cx="6282246" cy="1707287"/>
          </a:xfrm>
        </p:grpSpPr>
        <p:grpSp>
          <p:nvGrpSpPr>
            <p:cNvPr id="15" name="그룹 14"/>
            <p:cNvGrpSpPr/>
            <p:nvPr/>
          </p:nvGrpSpPr>
          <p:grpSpPr>
            <a:xfrm>
              <a:off x="323528" y="4427820"/>
              <a:ext cx="6282246" cy="1707287"/>
              <a:chOff x="323528" y="4427820"/>
              <a:chExt cx="6282246" cy="1707287"/>
            </a:xfrm>
          </p:grpSpPr>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4548041"/>
                <a:ext cx="6282246" cy="1587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직사각형 27"/>
              <p:cNvSpPr/>
              <p:nvPr/>
            </p:nvSpPr>
            <p:spPr>
              <a:xfrm>
                <a:off x="347621" y="4427820"/>
                <a:ext cx="2784219" cy="400110"/>
              </a:xfrm>
              <a:prstGeom prst="rect">
                <a:avLst/>
              </a:prstGeom>
              <a:solidFill>
                <a:schemeClr val="bg1"/>
              </a:solidFill>
            </p:spPr>
            <p:txBody>
              <a:bodyPr wrap="square">
                <a:spAutoFit/>
              </a:bodyPr>
              <a:lstStyle/>
              <a:p>
                <a:r>
                  <a:rPr lang="en-US" sz="2000" b="1" dirty="0" err="1">
                    <a:latin typeface="Calibri" pitchFamily="34" charset="0"/>
                    <a:cs typeface="Times New Roman" pitchFamily="18" charset="0"/>
                  </a:rPr>
                  <a:t>Flatscreen</a:t>
                </a:r>
                <a:r>
                  <a:rPr lang="en-US" sz="2000" b="1" dirty="0">
                    <a:latin typeface="Calibri" pitchFamily="34" charset="0"/>
                    <a:cs typeface="Times New Roman" pitchFamily="18" charset="0"/>
                  </a:rPr>
                  <a:t> TVs(2011)</a:t>
                </a:r>
              </a:p>
            </p:txBody>
          </p:sp>
        </p:grpSp>
        <p:sp>
          <p:nvSpPr>
            <p:cNvPr id="30" name="직사각형 29"/>
            <p:cNvSpPr/>
            <p:nvPr/>
          </p:nvSpPr>
          <p:spPr>
            <a:xfrm>
              <a:off x="5539282" y="4526840"/>
              <a:ext cx="988732" cy="276999"/>
            </a:xfrm>
            <a:prstGeom prst="rect">
              <a:avLst/>
            </a:prstGeom>
          </p:spPr>
          <p:txBody>
            <a:bodyPr wrap="none">
              <a:spAutoFit/>
            </a:bodyPr>
            <a:lstStyle/>
            <a:p>
              <a:r>
                <a:rPr lang="en-US" sz="1200" dirty="0">
                  <a:latin typeface="Calibri" pitchFamily="34" charset="0"/>
                  <a:cs typeface="Times New Roman" pitchFamily="18" charset="0"/>
                </a:rPr>
                <a:t>(Unit: Watts)</a:t>
              </a:r>
            </a:p>
          </p:txBody>
        </p:sp>
      </p:grpSp>
      <p:graphicFrame>
        <p:nvGraphicFramePr>
          <p:cNvPr id="8" name="표 7"/>
          <p:cNvGraphicFramePr>
            <a:graphicFrameLocks noGrp="1"/>
          </p:cNvGraphicFramePr>
          <p:nvPr>
            <p:extLst>
              <p:ext uri="{D42A27DB-BD31-4B8C-83A1-F6EECF244321}">
                <p14:modId xmlns:p14="http://schemas.microsoft.com/office/powerpoint/2010/main" val="1446802542"/>
              </p:ext>
            </p:extLst>
          </p:nvPr>
        </p:nvGraphicFramePr>
        <p:xfrm>
          <a:off x="395536" y="2723082"/>
          <a:ext cx="6203294" cy="1126928"/>
        </p:xfrm>
        <a:graphic>
          <a:graphicData uri="http://schemas.openxmlformats.org/drawingml/2006/table">
            <a:tbl>
              <a:tblPr>
                <a:tableStyleId>{D7AC3CCA-C797-4891-BE02-D94E43425B78}</a:tableStyleId>
              </a:tblPr>
              <a:tblGrid>
                <a:gridCol w="1131528">
                  <a:extLst>
                    <a:ext uri="{9D8B030D-6E8A-4147-A177-3AD203B41FA5}">
                      <a16:colId xmlns:a16="http://schemas.microsoft.com/office/drawing/2014/main" val="20000"/>
                    </a:ext>
                  </a:extLst>
                </a:gridCol>
                <a:gridCol w="603482">
                  <a:extLst>
                    <a:ext uri="{9D8B030D-6E8A-4147-A177-3AD203B41FA5}">
                      <a16:colId xmlns:a16="http://schemas.microsoft.com/office/drawing/2014/main" val="20001"/>
                    </a:ext>
                  </a:extLst>
                </a:gridCol>
                <a:gridCol w="528047">
                  <a:extLst>
                    <a:ext uri="{9D8B030D-6E8A-4147-A177-3AD203B41FA5}">
                      <a16:colId xmlns:a16="http://schemas.microsoft.com/office/drawing/2014/main" val="20002"/>
                    </a:ext>
                  </a:extLst>
                </a:gridCol>
                <a:gridCol w="603482">
                  <a:extLst>
                    <a:ext uri="{9D8B030D-6E8A-4147-A177-3AD203B41FA5}">
                      <a16:colId xmlns:a16="http://schemas.microsoft.com/office/drawing/2014/main" val="20003"/>
                    </a:ext>
                  </a:extLst>
                </a:gridCol>
                <a:gridCol w="579735">
                  <a:extLst>
                    <a:ext uri="{9D8B030D-6E8A-4147-A177-3AD203B41FA5}">
                      <a16:colId xmlns:a16="http://schemas.microsoft.com/office/drawing/2014/main" val="20004"/>
                    </a:ext>
                  </a:extLst>
                </a:gridCol>
                <a:gridCol w="689255">
                  <a:extLst>
                    <a:ext uri="{9D8B030D-6E8A-4147-A177-3AD203B41FA5}">
                      <a16:colId xmlns:a16="http://schemas.microsoft.com/office/drawing/2014/main" val="20005"/>
                    </a:ext>
                  </a:extLst>
                </a:gridCol>
                <a:gridCol w="689255">
                  <a:extLst>
                    <a:ext uri="{9D8B030D-6E8A-4147-A177-3AD203B41FA5}">
                      <a16:colId xmlns:a16="http://schemas.microsoft.com/office/drawing/2014/main" val="20006"/>
                    </a:ext>
                  </a:extLst>
                </a:gridCol>
                <a:gridCol w="689255">
                  <a:extLst>
                    <a:ext uri="{9D8B030D-6E8A-4147-A177-3AD203B41FA5}">
                      <a16:colId xmlns:a16="http://schemas.microsoft.com/office/drawing/2014/main" val="20007"/>
                    </a:ext>
                  </a:extLst>
                </a:gridCol>
                <a:gridCol w="689255">
                  <a:extLst>
                    <a:ext uri="{9D8B030D-6E8A-4147-A177-3AD203B41FA5}">
                      <a16:colId xmlns:a16="http://schemas.microsoft.com/office/drawing/2014/main" val="20008"/>
                    </a:ext>
                  </a:extLst>
                </a:gridCol>
              </a:tblGrid>
              <a:tr h="345878">
                <a:tc>
                  <a:txBody>
                    <a:bodyPr/>
                    <a:lstStyle/>
                    <a:p>
                      <a:pPr algn="r" fontAlgn="ctr"/>
                      <a:r>
                        <a:rPr lang="en-US" sz="1100" u="none" strike="noStrike" dirty="0">
                          <a:effectLst/>
                        </a:rPr>
                        <a:t> </a:t>
                      </a:r>
                      <a:endParaRPr lang="en-US" sz="1100" b="1" i="0" u="none" strike="noStrike" dirty="0">
                        <a:solidFill>
                          <a:srgbClr val="000000"/>
                        </a:solidFill>
                        <a:effectLst/>
                        <a:latin typeface="Calibri"/>
                      </a:endParaRPr>
                    </a:p>
                  </a:txBody>
                  <a:tcPr marL="9525" marR="85725" marT="9525" marB="0" anchor="ctr"/>
                </a:tc>
                <a:tc>
                  <a:txBody>
                    <a:bodyPr/>
                    <a:lstStyle/>
                    <a:p>
                      <a:pPr algn="r" fontAlgn="ctr"/>
                      <a:r>
                        <a:rPr lang="en-US" sz="1100" u="none" strike="noStrike" dirty="0">
                          <a:effectLst/>
                        </a:rPr>
                        <a:t>HD</a:t>
                      </a:r>
                      <a:endParaRPr lang="en-US" sz="1100" b="1" i="0" u="none" strike="noStrike" dirty="0">
                        <a:solidFill>
                          <a:srgbClr val="000000"/>
                        </a:solidFill>
                        <a:effectLst/>
                        <a:latin typeface="Calibri"/>
                      </a:endParaRPr>
                    </a:p>
                  </a:txBody>
                  <a:tcPr marL="9525" marR="85725" marT="9525" marB="0" anchor="ctr"/>
                </a:tc>
                <a:tc>
                  <a:txBody>
                    <a:bodyPr/>
                    <a:lstStyle/>
                    <a:p>
                      <a:pPr algn="r" fontAlgn="ctr"/>
                      <a:r>
                        <a:rPr lang="en-US" sz="1100" u="none" strike="noStrike">
                          <a:effectLst/>
                        </a:rPr>
                        <a:t>H2</a:t>
                      </a:r>
                      <a:endParaRPr lang="en-US" sz="1100" b="1" i="0" u="none" strike="noStrike">
                        <a:solidFill>
                          <a:srgbClr val="000000"/>
                        </a:solidFill>
                        <a:effectLst/>
                        <a:latin typeface="Calibri"/>
                      </a:endParaRPr>
                    </a:p>
                  </a:txBody>
                  <a:tcPr marL="9525" marR="85725" marT="9525" marB="0" anchor="ctr"/>
                </a:tc>
                <a:tc>
                  <a:txBody>
                    <a:bodyPr/>
                    <a:lstStyle/>
                    <a:p>
                      <a:pPr algn="r" fontAlgn="ctr"/>
                      <a:r>
                        <a:rPr lang="en-US" sz="1100" u="none" strike="noStrike">
                          <a:effectLst/>
                        </a:rPr>
                        <a:t>H3W</a:t>
                      </a:r>
                      <a:endParaRPr lang="en-US" sz="1100" b="1" i="0" u="none" strike="noStrike">
                        <a:solidFill>
                          <a:srgbClr val="000000"/>
                        </a:solidFill>
                        <a:effectLst/>
                        <a:latin typeface="Calibri"/>
                      </a:endParaRPr>
                    </a:p>
                  </a:txBody>
                  <a:tcPr marL="9525" marR="85725" marT="9525" marB="0" anchor="ctr"/>
                </a:tc>
                <a:tc>
                  <a:txBody>
                    <a:bodyPr/>
                    <a:lstStyle/>
                    <a:p>
                      <a:pPr algn="r" fontAlgn="ctr"/>
                      <a:r>
                        <a:rPr lang="en-US" sz="1100" u="none" strike="noStrike">
                          <a:effectLst/>
                        </a:rPr>
                        <a:t>H3S</a:t>
                      </a:r>
                      <a:endParaRPr lang="en-US" sz="1100" b="1" i="0" u="none" strike="noStrike">
                        <a:solidFill>
                          <a:srgbClr val="000000"/>
                        </a:solidFill>
                        <a:effectLst/>
                        <a:latin typeface="Calibri"/>
                      </a:endParaRPr>
                    </a:p>
                  </a:txBody>
                  <a:tcPr marL="9525" marR="85725" marT="9525" marB="0" anchor="ctr"/>
                </a:tc>
                <a:tc>
                  <a:txBody>
                    <a:bodyPr/>
                    <a:lstStyle/>
                    <a:p>
                      <a:pPr algn="r" fontAlgn="ctr"/>
                      <a:r>
                        <a:rPr lang="en-US" sz="1100" u="none" strike="noStrike">
                          <a:effectLst/>
                        </a:rPr>
                        <a:t>H3+S</a:t>
                      </a:r>
                      <a:endParaRPr lang="en-US" sz="1100" b="1" i="0" u="none" strike="noStrike">
                        <a:solidFill>
                          <a:srgbClr val="000000"/>
                        </a:solidFill>
                        <a:effectLst/>
                        <a:latin typeface="Calibri"/>
                      </a:endParaRPr>
                    </a:p>
                  </a:txBody>
                  <a:tcPr marL="9525" marR="85725" marT="9525" marB="0" anchor="ctr"/>
                </a:tc>
                <a:tc>
                  <a:txBody>
                    <a:bodyPr/>
                    <a:lstStyle/>
                    <a:p>
                      <a:pPr algn="r" fontAlgn="ctr"/>
                      <a:r>
                        <a:rPr lang="en-US" sz="1100" u="none" strike="noStrike">
                          <a:effectLst/>
                        </a:rPr>
                        <a:t>H3B</a:t>
                      </a:r>
                      <a:endParaRPr lang="en-US" sz="1100" b="1" i="0" u="none" strike="noStrike">
                        <a:solidFill>
                          <a:srgbClr val="000000"/>
                        </a:solidFill>
                        <a:effectLst/>
                        <a:latin typeface="Calibri"/>
                      </a:endParaRPr>
                    </a:p>
                  </a:txBody>
                  <a:tcPr marL="9525" marR="85725" marT="9525" marB="0" anchor="ctr"/>
                </a:tc>
                <a:tc>
                  <a:txBody>
                    <a:bodyPr/>
                    <a:lstStyle/>
                    <a:p>
                      <a:pPr algn="r" fontAlgn="ctr"/>
                      <a:r>
                        <a:rPr lang="en-US" sz="1100" u="none" strike="noStrike" dirty="0">
                          <a:effectLst/>
                        </a:rPr>
                        <a:t>H3+B</a:t>
                      </a:r>
                      <a:endParaRPr lang="en-US" sz="1100" b="1" i="0" u="none" strike="noStrike" dirty="0">
                        <a:solidFill>
                          <a:srgbClr val="000000"/>
                        </a:solidFill>
                        <a:effectLst/>
                        <a:latin typeface="Calibri"/>
                      </a:endParaRPr>
                    </a:p>
                  </a:txBody>
                  <a:tcPr marL="9525" marR="85725" marT="9525" marB="0" anchor="ctr"/>
                </a:tc>
                <a:tc>
                  <a:txBody>
                    <a:bodyPr/>
                    <a:lstStyle/>
                    <a:p>
                      <a:pPr algn="r" fontAlgn="ctr"/>
                      <a:r>
                        <a:rPr lang="en-US" sz="1100" u="none" strike="noStrike">
                          <a:effectLst/>
                        </a:rPr>
                        <a:t>H4B</a:t>
                      </a:r>
                      <a:endParaRPr lang="en-US" sz="1100" b="1" i="0" u="none" strike="noStrike">
                        <a:solidFill>
                          <a:srgbClr val="000000"/>
                        </a:solidFill>
                        <a:effectLst/>
                        <a:latin typeface="Calibri"/>
                      </a:endParaRPr>
                    </a:p>
                  </a:txBody>
                  <a:tcPr marL="9525" marR="85725" marT="9525" marB="0" anchor="ctr"/>
                </a:tc>
                <a:extLst>
                  <a:ext uri="{0D108BD9-81ED-4DB2-BD59-A6C34878D82A}">
                    <a16:rowId xmlns:a16="http://schemas.microsoft.com/office/drawing/2014/main" val="10000"/>
                  </a:ext>
                </a:extLst>
              </a:tr>
              <a:tr h="390525">
                <a:tc>
                  <a:txBody>
                    <a:bodyPr/>
                    <a:lstStyle/>
                    <a:p>
                      <a:pPr algn="l" fontAlgn="ctr"/>
                      <a:r>
                        <a:rPr lang="en-US" sz="1100" u="none" strike="noStrike" dirty="0">
                          <a:effectLst/>
                        </a:rPr>
                        <a:t>Standby Photo</a:t>
                      </a:r>
                      <a:endParaRPr lang="en-US" sz="1100" b="1" i="0" u="none" strike="noStrike" dirty="0">
                        <a:solidFill>
                          <a:srgbClr val="000000"/>
                        </a:solidFill>
                        <a:effectLst/>
                        <a:latin typeface="Calibri"/>
                      </a:endParaRPr>
                    </a:p>
                  </a:txBody>
                  <a:tcPr marL="85725" marR="9525" marT="9525" marB="0" anchor="ctr"/>
                </a:tc>
                <a:tc>
                  <a:txBody>
                    <a:bodyPr/>
                    <a:lstStyle/>
                    <a:p>
                      <a:pPr algn="r" fontAlgn="ctr"/>
                      <a:r>
                        <a:rPr lang="en-US" sz="1100" u="none" strike="noStrike" dirty="0">
                          <a:effectLst/>
                        </a:rPr>
                        <a:t>1.2</a:t>
                      </a:r>
                      <a:endParaRPr lang="en-US" sz="1100" b="0" i="0" u="none" strike="noStrike" dirty="0">
                        <a:solidFill>
                          <a:srgbClr val="000000"/>
                        </a:solidFill>
                        <a:effectLst/>
                        <a:latin typeface="Calibri"/>
                      </a:endParaRPr>
                    </a:p>
                  </a:txBody>
                  <a:tcPr marL="9525" marR="85725" marT="9525" marB="0" anchor="ctr">
                    <a:solidFill>
                      <a:schemeClr val="bg1"/>
                    </a:solidFill>
                  </a:tcPr>
                </a:tc>
                <a:tc>
                  <a:txBody>
                    <a:bodyPr/>
                    <a:lstStyle/>
                    <a:p>
                      <a:pPr algn="r" fontAlgn="ctr"/>
                      <a:r>
                        <a:rPr lang="en-US" sz="1100" u="none" strike="noStrike" dirty="0">
                          <a:effectLst/>
                        </a:rPr>
                        <a:t>1.2</a:t>
                      </a:r>
                      <a:endParaRPr lang="en-US" sz="1100" b="0" i="0" u="none" strike="noStrike" dirty="0">
                        <a:solidFill>
                          <a:srgbClr val="000000"/>
                        </a:solidFill>
                        <a:effectLst/>
                        <a:latin typeface="Calibri"/>
                      </a:endParaRPr>
                    </a:p>
                  </a:txBody>
                  <a:tcPr marL="9525" marR="85725" marT="9525" marB="0" anchor="ctr">
                    <a:solidFill>
                      <a:schemeClr val="bg1"/>
                    </a:solidFill>
                  </a:tcPr>
                </a:tc>
                <a:tc>
                  <a:txBody>
                    <a:bodyPr/>
                    <a:lstStyle/>
                    <a:p>
                      <a:pPr algn="r" fontAlgn="ctr"/>
                      <a:r>
                        <a:rPr lang="en-US" sz="1100" u="none" strike="noStrike" dirty="0">
                          <a:effectLst/>
                        </a:rPr>
                        <a:t>1.2</a:t>
                      </a:r>
                      <a:endParaRPr lang="en-US" sz="1100" b="0" i="0" u="none" strike="noStrike" dirty="0">
                        <a:solidFill>
                          <a:srgbClr val="000000"/>
                        </a:solidFill>
                        <a:effectLst/>
                        <a:latin typeface="Calibri"/>
                      </a:endParaRPr>
                    </a:p>
                  </a:txBody>
                  <a:tcPr marL="9525" marR="85725" marT="9525" marB="0" anchor="ctr">
                    <a:solidFill>
                      <a:schemeClr val="bg1"/>
                    </a:solidFill>
                  </a:tcPr>
                </a:tc>
                <a:tc>
                  <a:txBody>
                    <a:bodyPr/>
                    <a:lstStyle/>
                    <a:p>
                      <a:pPr algn="r" fontAlgn="ctr"/>
                      <a:r>
                        <a:rPr lang="en-US" sz="1100" u="none" strike="noStrike" dirty="0">
                          <a:effectLst/>
                        </a:rPr>
                        <a:t>1.2</a:t>
                      </a:r>
                      <a:endParaRPr lang="en-US" sz="1100" b="0" i="0" u="none" strike="noStrike" dirty="0">
                        <a:solidFill>
                          <a:srgbClr val="000000"/>
                        </a:solidFill>
                        <a:effectLst/>
                        <a:latin typeface="Calibri"/>
                      </a:endParaRPr>
                    </a:p>
                  </a:txBody>
                  <a:tcPr marL="9525" marR="85725" marT="9525" marB="0" anchor="ctr">
                    <a:solidFill>
                      <a:schemeClr val="bg1"/>
                    </a:solidFill>
                  </a:tcPr>
                </a:tc>
                <a:tc>
                  <a:txBody>
                    <a:bodyPr/>
                    <a:lstStyle/>
                    <a:p>
                      <a:pPr algn="r" fontAlgn="ctr"/>
                      <a:r>
                        <a:rPr lang="en-US" sz="1100" u="none" strike="noStrike" dirty="0">
                          <a:effectLst/>
                        </a:rPr>
                        <a:t>1.1</a:t>
                      </a:r>
                      <a:endParaRPr lang="en-US" sz="1100" b="0" i="0" u="none" strike="noStrike" dirty="0">
                        <a:solidFill>
                          <a:srgbClr val="000000"/>
                        </a:solidFill>
                        <a:effectLst/>
                        <a:latin typeface="Calibri"/>
                      </a:endParaRPr>
                    </a:p>
                  </a:txBody>
                  <a:tcPr marL="9525" marR="85725" marT="9525" marB="0" anchor="ctr">
                    <a:solidFill>
                      <a:schemeClr val="bg1"/>
                    </a:solidFill>
                  </a:tcPr>
                </a:tc>
                <a:tc>
                  <a:txBody>
                    <a:bodyPr/>
                    <a:lstStyle/>
                    <a:p>
                      <a:pPr algn="r" fontAlgn="ctr"/>
                      <a:r>
                        <a:rPr lang="en-US" sz="1100" u="none" strike="noStrike" dirty="0">
                          <a:effectLst/>
                        </a:rPr>
                        <a:t>2.1</a:t>
                      </a:r>
                      <a:endParaRPr lang="en-US" sz="1100" b="0" i="0" u="none" strike="noStrike" dirty="0">
                        <a:solidFill>
                          <a:srgbClr val="000000"/>
                        </a:solidFill>
                        <a:effectLst/>
                        <a:latin typeface="Calibri"/>
                      </a:endParaRPr>
                    </a:p>
                  </a:txBody>
                  <a:tcPr marL="9525" marR="85725" marT="9525" marB="0" anchor="ctr">
                    <a:solidFill>
                      <a:schemeClr val="bg1"/>
                    </a:solidFill>
                  </a:tcPr>
                </a:tc>
                <a:tc>
                  <a:txBody>
                    <a:bodyPr/>
                    <a:lstStyle/>
                    <a:p>
                      <a:pPr algn="r" fontAlgn="ctr"/>
                      <a:r>
                        <a:rPr lang="en-US" sz="1100" u="none" strike="noStrike" dirty="0">
                          <a:effectLst/>
                        </a:rPr>
                        <a:t>1.9</a:t>
                      </a:r>
                      <a:endParaRPr lang="en-US" sz="1100" b="0" i="0" u="none" strike="noStrike" dirty="0">
                        <a:solidFill>
                          <a:srgbClr val="000000"/>
                        </a:solidFill>
                        <a:effectLst/>
                        <a:latin typeface="Calibri"/>
                      </a:endParaRPr>
                    </a:p>
                  </a:txBody>
                  <a:tcPr marL="9525" marR="85725" marT="9525" marB="0" anchor="ctr">
                    <a:solidFill>
                      <a:schemeClr val="bg1"/>
                    </a:solidFill>
                  </a:tcPr>
                </a:tc>
                <a:tc>
                  <a:txBody>
                    <a:bodyPr/>
                    <a:lstStyle/>
                    <a:p>
                      <a:pPr algn="r" fontAlgn="ctr"/>
                      <a:r>
                        <a:rPr lang="en-US" sz="1100" u="none" strike="noStrike">
                          <a:effectLst/>
                        </a:rPr>
                        <a:t>1.7</a:t>
                      </a:r>
                      <a:endParaRPr lang="en-US" sz="1100" b="0" i="0" u="none" strike="noStrike">
                        <a:solidFill>
                          <a:srgbClr val="000000"/>
                        </a:solidFill>
                        <a:effectLst/>
                        <a:latin typeface="Calibri"/>
                      </a:endParaRPr>
                    </a:p>
                  </a:txBody>
                  <a:tcPr marL="9525" marR="85725" marT="9525" marB="0" anchor="ctr">
                    <a:solidFill>
                      <a:schemeClr val="bg1"/>
                    </a:solidFill>
                  </a:tcPr>
                </a:tc>
                <a:extLst>
                  <a:ext uri="{0D108BD9-81ED-4DB2-BD59-A6C34878D82A}">
                    <a16:rowId xmlns:a16="http://schemas.microsoft.com/office/drawing/2014/main" val="10001"/>
                  </a:ext>
                </a:extLst>
              </a:tr>
              <a:tr h="390525">
                <a:tc>
                  <a:txBody>
                    <a:bodyPr/>
                    <a:lstStyle/>
                    <a:p>
                      <a:pPr algn="l" fontAlgn="ctr"/>
                      <a:r>
                        <a:rPr lang="en-US" sz="1100" u="none" strike="noStrike" dirty="0">
                          <a:effectLst/>
                        </a:rPr>
                        <a:t>Standby Video</a:t>
                      </a:r>
                      <a:endParaRPr lang="en-US" sz="1100" b="1" i="0" u="none" strike="noStrike" dirty="0">
                        <a:solidFill>
                          <a:srgbClr val="000000"/>
                        </a:solidFill>
                        <a:effectLst/>
                        <a:latin typeface="Calibri"/>
                      </a:endParaRPr>
                    </a:p>
                  </a:txBody>
                  <a:tcPr marL="85725" marR="9525" marT="9525" marB="0" anchor="ctr"/>
                </a:tc>
                <a:tc>
                  <a:txBody>
                    <a:bodyPr/>
                    <a:lstStyle/>
                    <a:p>
                      <a:pPr algn="r" fontAlgn="ctr"/>
                      <a:r>
                        <a:rPr lang="en-US" sz="1100" u="none" strike="noStrike" dirty="0">
                          <a:effectLst/>
                        </a:rPr>
                        <a:t>1.2</a:t>
                      </a:r>
                      <a:endParaRPr lang="en-US" sz="1100" b="0" i="0" u="none" strike="noStrike" dirty="0">
                        <a:solidFill>
                          <a:srgbClr val="000000"/>
                        </a:solidFill>
                        <a:effectLst/>
                        <a:latin typeface="Calibri"/>
                      </a:endParaRPr>
                    </a:p>
                  </a:txBody>
                  <a:tcPr marL="9525" marR="85725" marT="9525" marB="0" anchor="ctr">
                    <a:solidFill>
                      <a:schemeClr val="bg1"/>
                    </a:solidFill>
                  </a:tcPr>
                </a:tc>
                <a:tc>
                  <a:txBody>
                    <a:bodyPr/>
                    <a:lstStyle/>
                    <a:p>
                      <a:pPr algn="r" fontAlgn="ctr"/>
                      <a:r>
                        <a:rPr lang="en-US" sz="1100" u="none" strike="noStrike" dirty="0">
                          <a:effectLst/>
                        </a:rPr>
                        <a:t>1.2</a:t>
                      </a:r>
                      <a:endParaRPr lang="en-US" sz="1100" b="0" i="0" u="none" strike="noStrike" dirty="0">
                        <a:solidFill>
                          <a:srgbClr val="000000"/>
                        </a:solidFill>
                        <a:effectLst/>
                        <a:latin typeface="Calibri"/>
                      </a:endParaRPr>
                    </a:p>
                  </a:txBody>
                  <a:tcPr marL="9525" marR="85725" marT="9525" marB="0" anchor="ctr">
                    <a:solidFill>
                      <a:schemeClr val="bg1"/>
                    </a:solidFill>
                  </a:tcPr>
                </a:tc>
                <a:tc>
                  <a:txBody>
                    <a:bodyPr/>
                    <a:lstStyle/>
                    <a:p>
                      <a:pPr algn="r" fontAlgn="ctr"/>
                      <a:r>
                        <a:rPr lang="en-US" sz="1100" u="none" strike="noStrike" dirty="0">
                          <a:effectLst/>
                        </a:rPr>
                        <a:t>1.2</a:t>
                      </a:r>
                      <a:endParaRPr lang="en-US" sz="1100" b="0" i="0" u="none" strike="noStrike" dirty="0">
                        <a:solidFill>
                          <a:srgbClr val="000000"/>
                        </a:solidFill>
                        <a:effectLst/>
                        <a:latin typeface="Calibri"/>
                      </a:endParaRPr>
                    </a:p>
                  </a:txBody>
                  <a:tcPr marL="9525" marR="85725" marT="9525" marB="0" anchor="ctr">
                    <a:solidFill>
                      <a:schemeClr val="bg1"/>
                    </a:solidFill>
                  </a:tcPr>
                </a:tc>
                <a:tc>
                  <a:txBody>
                    <a:bodyPr/>
                    <a:lstStyle/>
                    <a:p>
                      <a:pPr algn="r" fontAlgn="ctr"/>
                      <a:r>
                        <a:rPr lang="en-US" sz="1100" u="none" strike="noStrike" dirty="0">
                          <a:effectLst/>
                        </a:rPr>
                        <a:t>1.7</a:t>
                      </a:r>
                      <a:endParaRPr lang="en-US" sz="1100" b="0" i="0" u="none" strike="noStrike" dirty="0">
                        <a:solidFill>
                          <a:srgbClr val="000000"/>
                        </a:solidFill>
                        <a:effectLst/>
                        <a:latin typeface="Calibri"/>
                      </a:endParaRPr>
                    </a:p>
                  </a:txBody>
                  <a:tcPr marL="9525" marR="85725" marT="9525" marB="0" anchor="ctr">
                    <a:solidFill>
                      <a:schemeClr val="bg1"/>
                    </a:solidFill>
                  </a:tcPr>
                </a:tc>
                <a:tc>
                  <a:txBody>
                    <a:bodyPr/>
                    <a:lstStyle/>
                    <a:p>
                      <a:pPr algn="r" fontAlgn="ctr"/>
                      <a:r>
                        <a:rPr lang="en-US" sz="1100" u="none" strike="noStrike" dirty="0">
                          <a:effectLst/>
                        </a:rPr>
                        <a:t>1</a:t>
                      </a:r>
                      <a:endParaRPr lang="en-US" sz="1100" b="0" i="0" u="none" strike="noStrike" dirty="0">
                        <a:solidFill>
                          <a:srgbClr val="000000"/>
                        </a:solidFill>
                        <a:effectLst/>
                        <a:latin typeface="Calibri"/>
                      </a:endParaRPr>
                    </a:p>
                  </a:txBody>
                  <a:tcPr marL="9525" marR="85725" marT="9525" marB="0" anchor="ctr">
                    <a:solidFill>
                      <a:schemeClr val="bg1"/>
                    </a:solidFill>
                  </a:tcPr>
                </a:tc>
                <a:tc>
                  <a:txBody>
                    <a:bodyPr/>
                    <a:lstStyle/>
                    <a:p>
                      <a:pPr algn="r" fontAlgn="ctr"/>
                      <a:r>
                        <a:rPr lang="en-US" sz="1100" u="none" strike="noStrike" dirty="0">
                          <a:effectLst/>
                        </a:rPr>
                        <a:t>2.1</a:t>
                      </a:r>
                      <a:endParaRPr lang="en-US" sz="1100" b="0" i="0" u="none" strike="noStrike" dirty="0">
                        <a:solidFill>
                          <a:srgbClr val="000000"/>
                        </a:solidFill>
                        <a:effectLst/>
                        <a:latin typeface="Calibri"/>
                      </a:endParaRPr>
                    </a:p>
                  </a:txBody>
                  <a:tcPr marL="9525" marR="85725" marT="9525" marB="0" anchor="ctr">
                    <a:solidFill>
                      <a:schemeClr val="bg1"/>
                    </a:solidFill>
                  </a:tcPr>
                </a:tc>
                <a:tc>
                  <a:txBody>
                    <a:bodyPr/>
                    <a:lstStyle/>
                    <a:p>
                      <a:pPr algn="r" fontAlgn="ctr"/>
                      <a:r>
                        <a:rPr lang="en-US" sz="1100" u="none" strike="noStrike" dirty="0">
                          <a:effectLst/>
                        </a:rPr>
                        <a:t>1.3</a:t>
                      </a:r>
                      <a:endParaRPr lang="en-US" sz="1100" b="0" i="0" u="none" strike="noStrike" dirty="0">
                        <a:solidFill>
                          <a:srgbClr val="000000"/>
                        </a:solidFill>
                        <a:effectLst/>
                        <a:latin typeface="Calibri"/>
                      </a:endParaRPr>
                    </a:p>
                  </a:txBody>
                  <a:tcPr marL="9525" marR="85725" marT="9525" marB="0" anchor="ctr">
                    <a:solidFill>
                      <a:schemeClr val="bg1"/>
                    </a:solidFill>
                  </a:tcPr>
                </a:tc>
                <a:tc>
                  <a:txBody>
                    <a:bodyPr/>
                    <a:lstStyle/>
                    <a:p>
                      <a:pPr algn="r" fontAlgn="ctr"/>
                      <a:r>
                        <a:rPr lang="en-US" sz="1100" u="none" strike="noStrike" dirty="0">
                          <a:effectLst/>
                        </a:rPr>
                        <a:t>1.7</a:t>
                      </a:r>
                      <a:endParaRPr lang="en-US" sz="1100" b="0" i="0" u="none" strike="noStrike" dirty="0">
                        <a:solidFill>
                          <a:srgbClr val="000000"/>
                        </a:solidFill>
                        <a:effectLst/>
                        <a:latin typeface="Calibri"/>
                      </a:endParaRPr>
                    </a:p>
                  </a:txBody>
                  <a:tcPr marL="9525" marR="85725" marT="9525" marB="0" anchor="ctr">
                    <a:solidFill>
                      <a:schemeClr val="bg1"/>
                    </a:solidFill>
                  </a:tcPr>
                </a:tc>
                <a:extLst>
                  <a:ext uri="{0D108BD9-81ED-4DB2-BD59-A6C34878D82A}">
                    <a16:rowId xmlns:a16="http://schemas.microsoft.com/office/drawing/2014/main" val="10002"/>
                  </a:ext>
                </a:extLst>
              </a:tr>
            </a:tbl>
          </a:graphicData>
        </a:graphic>
      </p:graphicFrame>
      <p:sp>
        <p:nvSpPr>
          <p:cNvPr id="3" name="내용 개체 틀 2"/>
          <p:cNvSpPr>
            <a:spLocks noGrp="1"/>
          </p:cNvSpPr>
          <p:nvPr>
            <p:ph idx="1"/>
          </p:nvPr>
        </p:nvSpPr>
        <p:spPr>
          <a:xfrm>
            <a:off x="323528" y="1484783"/>
            <a:ext cx="8229600" cy="720081"/>
          </a:xfrm>
        </p:spPr>
        <p:txBody>
          <a:bodyPr>
            <a:normAutofit fontScale="77500" lnSpcReduction="20000"/>
          </a:bodyPr>
          <a:lstStyle/>
          <a:p>
            <a:pPr algn="just"/>
            <a:r>
              <a:rPr lang="en-US" altLang="ko-KR" dirty="0">
                <a:latin typeface="Calibri" pitchFamily="34" charset="0"/>
                <a:cs typeface="Times New Roman" pitchFamily="18" charset="0"/>
              </a:rPr>
              <a:t>Consumers are sufficiently sensitive to energy consumption to unplug devices while not in use</a:t>
            </a:r>
          </a:p>
        </p:txBody>
      </p:sp>
      <p:sp>
        <p:nvSpPr>
          <p:cNvPr id="5" name="직사각형 4"/>
          <p:cNvSpPr/>
          <p:nvPr/>
        </p:nvSpPr>
        <p:spPr>
          <a:xfrm>
            <a:off x="323528" y="6135107"/>
            <a:ext cx="7563661" cy="230832"/>
          </a:xfrm>
          <a:prstGeom prst="rect">
            <a:avLst/>
          </a:prstGeom>
        </p:spPr>
        <p:txBody>
          <a:bodyPr wrap="square">
            <a:spAutoFit/>
          </a:bodyPr>
          <a:lstStyle/>
          <a:p>
            <a:pPr marL="171450" indent="-171450">
              <a:buFont typeface="Wingdings" pitchFamily="2" charset="2"/>
              <a:buChar char="Ø"/>
            </a:pPr>
            <a:r>
              <a:rPr lang="en-US" altLang="ko-KR" sz="900" dirty="0">
                <a:solidFill>
                  <a:schemeClr val="bg1">
                    <a:lumMod val="50000"/>
                  </a:schemeClr>
                </a:solidFill>
                <a:latin typeface="Calibri" pitchFamily="34" charset="0"/>
                <a:cs typeface="Times New Roman" pitchFamily="18" charset="0"/>
              </a:rPr>
              <a:t>Source - http://blogs.which.co.uk/technology/tvs/still-using-a-big-box-tv-why-the-energy-costs-may-make-you-think-again</a:t>
            </a:r>
            <a:endParaRPr lang="ko-KR" altLang="en-US" sz="900" dirty="0">
              <a:solidFill>
                <a:schemeClr val="bg1">
                  <a:lumMod val="50000"/>
                </a:schemeClr>
              </a:solidFill>
              <a:latin typeface="Calibri" pitchFamily="34" charset="0"/>
              <a:cs typeface="Times New Roman" pitchFamily="18" charset="0"/>
            </a:endParaRPr>
          </a:p>
        </p:txBody>
      </p:sp>
      <p:sp>
        <p:nvSpPr>
          <p:cNvPr id="9" name="AutoShape 16" descr="Image result for tv + power consumption + standby"/>
          <p:cNvSpPr>
            <a:spLocks noChangeAspect="1" noChangeArrowheads="1"/>
          </p:cNvSpPr>
          <p:nvPr/>
        </p:nvSpPr>
        <p:spPr bwMode="auto">
          <a:xfrm>
            <a:off x="168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latin typeface="Calibri" pitchFamily="34" charset="0"/>
              <a:cs typeface="Times New Roman" pitchFamily="18" charset="0"/>
            </a:endParaRPr>
          </a:p>
        </p:txBody>
      </p:sp>
      <p:sp>
        <p:nvSpPr>
          <p:cNvPr id="10" name="AutoShape 18" descr="Image result for tv + power consumption + standby"/>
          <p:cNvSpPr>
            <a:spLocks noChangeAspect="1" noChangeArrowheads="1"/>
          </p:cNvSpPr>
          <p:nvPr/>
        </p:nvSpPr>
        <p:spPr bwMode="auto">
          <a:xfrm>
            <a:off x="3206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latin typeface="Calibri" pitchFamily="34" charset="0"/>
              <a:cs typeface="Times New Roman" pitchFamily="18" charset="0"/>
            </a:endParaRPr>
          </a:p>
        </p:txBody>
      </p:sp>
      <p:sp>
        <p:nvSpPr>
          <p:cNvPr id="11" name="AutoShape 20" descr="Image result for tv + power consumption + standby"/>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latin typeface="Calibri" pitchFamily="34" charset="0"/>
              <a:cs typeface="Times New Roman" pitchFamily="18" charset="0"/>
            </a:endParaRPr>
          </a:p>
        </p:txBody>
      </p:sp>
      <p:sp>
        <p:nvSpPr>
          <p:cNvPr id="21" name="타원 20"/>
          <p:cNvSpPr/>
          <p:nvPr/>
        </p:nvSpPr>
        <p:spPr>
          <a:xfrm>
            <a:off x="5306329" y="2924944"/>
            <a:ext cx="1065871" cy="1063739"/>
          </a:xfrm>
          <a:prstGeom prst="ellipse">
            <a:avLst/>
          </a:prstGeom>
          <a:noFill/>
          <a:ln w="44450">
            <a:solidFill>
              <a:srgbClr val="FF0000"/>
            </a:solidFill>
            <a:prstDash val="sysDot"/>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latin typeface="Calibri" pitchFamily="34" charset="0"/>
              <a:cs typeface="Times New Roman" pitchFamily="18" charset="0"/>
            </a:endParaRPr>
          </a:p>
        </p:txBody>
      </p:sp>
      <p:grpSp>
        <p:nvGrpSpPr>
          <p:cNvPr id="14" name="그룹 13"/>
          <p:cNvGrpSpPr/>
          <p:nvPr/>
        </p:nvGrpSpPr>
        <p:grpSpPr>
          <a:xfrm>
            <a:off x="6370579" y="2559388"/>
            <a:ext cx="2300050" cy="1381237"/>
            <a:chOff x="6370579" y="2559388"/>
            <a:chExt cx="2300050" cy="1381237"/>
          </a:xfrm>
        </p:grpSpPr>
        <p:sp>
          <p:nvSpPr>
            <p:cNvPr id="24" name="이등변 삼각형 23"/>
            <p:cNvSpPr/>
            <p:nvPr/>
          </p:nvSpPr>
          <p:spPr>
            <a:xfrm rot="16200000">
              <a:off x="5974538" y="2955429"/>
              <a:ext cx="1381237" cy="589156"/>
            </a:xfrm>
            <a:prstGeom prst="triangle">
              <a:avLst>
                <a:gd name="adj" fmla="val 38966"/>
              </a:avLst>
            </a:prstGeom>
            <a:gradFill flip="none" rotWithShape="1">
              <a:gsLst>
                <a:gs pos="0">
                  <a:schemeClr val="tx1"/>
                </a:gs>
                <a:gs pos="63000">
                  <a:schemeClr val="accent1">
                    <a:tint val="44500"/>
                    <a:satMod val="160000"/>
                    <a:alpha val="92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itchFamily="34" charset="0"/>
                <a:cs typeface="Times New Roman" pitchFamily="18" charset="0"/>
              </a:endParaRPr>
            </a:p>
          </p:txBody>
        </p:sp>
        <p:pic>
          <p:nvPicPr>
            <p:cNvPr id="18"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2823" y="2601576"/>
              <a:ext cx="1707806" cy="13024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grpSp>
      <p:sp>
        <p:nvSpPr>
          <p:cNvPr id="12" name="직사각형 11"/>
          <p:cNvSpPr/>
          <p:nvPr/>
        </p:nvSpPr>
        <p:spPr>
          <a:xfrm>
            <a:off x="5539282" y="2420888"/>
            <a:ext cx="988732" cy="276999"/>
          </a:xfrm>
          <a:prstGeom prst="rect">
            <a:avLst/>
          </a:prstGeom>
        </p:spPr>
        <p:txBody>
          <a:bodyPr wrap="none">
            <a:spAutoFit/>
          </a:bodyPr>
          <a:lstStyle/>
          <a:p>
            <a:r>
              <a:rPr lang="en-US" sz="1200" dirty="0">
                <a:latin typeface="Calibri" pitchFamily="34" charset="0"/>
                <a:cs typeface="Times New Roman" pitchFamily="18" charset="0"/>
              </a:rPr>
              <a:t>(Unit: Watts)</a:t>
            </a:r>
          </a:p>
        </p:txBody>
      </p:sp>
      <p:sp>
        <p:nvSpPr>
          <p:cNvPr id="25" name="직사각형 24"/>
          <p:cNvSpPr/>
          <p:nvPr/>
        </p:nvSpPr>
        <p:spPr>
          <a:xfrm>
            <a:off x="323529" y="3892986"/>
            <a:ext cx="4608512" cy="230832"/>
          </a:xfrm>
          <a:prstGeom prst="rect">
            <a:avLst/>
          </a:prstGeom>
        </p:spPr>
        <p:txBody>
          <a:bodyPr wrap="square">
            <a:spAutoFit/>
          </a:bodyPr>
          <a:lstStyle/>
          <a:p>
            <a:pPr marL="171450" indent="-171450">
              <a:buFont typeface="Wingdings" pitchFamily="2" charset="2"/>
              <a:buChar char="Ø"/>
            </a:pPr>
            <a:r>
              <a:rPr lang="en-US" altLang="ko-KR" sz="900" dirty="0">
                <a:solidFill>
                  <a:schemeClr val="bg1">
                    <a:lumMod val="50000"/>
                  </a:schemeClr>
                </a:solidFill>
                <a:latin typeface="Calibri" pitchFamily="34" charset="0"/>
                <a:cs typeface="Times New Roman" pitchFamily="18" charset="0"/>
              </a:rPr>
              <a:t>Source - http://cam-do.com/GoProPower.html</a:t>
            </a:r>
            <a:endParaRPr lang="ko-KR" altLang="en-US" sz="900" dirty="0">
              <a:solidFill>
                <a:schemeClr val="bg1">
                  <a:lumMod val="50000"/>
                </a:schemeClr>
              </a:solidFill>
              <a:latin typeface="Calibri" pitchFamily="34" charset="0"/>
              <a:cs typeface="Times New Roman" pitchFamily="18" charset="0"/>
            </a:endParaRPr>
          </a:p>
        </p:txBody>
      </p:sp>
      <p:sp>
        <p:nvSpPr>
          <p:cNvPr id="13" name="직사각형 12"/>
          <p:cNvSpPr/>
          <p:nvPr/>
        </p:nvSpPr>
        <p:spPr>
          <a:xfrm>
            <a:off x="347621" y="2339588"/>
            <a:ext cx="2784219" cy="400110"/>
          </a:xfrm>
          <a:prstGeom prst="rect">
            <a:avLst/>
          </a:prstGeom>
        </p:spPr>
        <p:txBody>
          <a:bodyPr wrap="square">
            <a:spAutoFit/>
          </a:bodyPr>
          <a:lstStyle/>
          <a:p>
            <a:r>
              <a:rPr lang="en-US" sz="2000" b="1" dirty="0" err="1">
                <a:latin typeface="Calibri" pitchFamily="34" charset="0"/>
                <a:cs typeface="Times New Roman" pitchFamily="18" charset="0"/>
              </a:rPr>
              <a:t>GoPro</a:t>
            </a:r>
            <a:r>
              <a:rPr lang="en-US" sz="2000" b="1" dirty="0">
                <a:latin typeface="Calibri" pitchFamily="34" charset="0"/>
                <a:cs typeface="Times New Roman" pitchFamily="18" charset="0"/>
              </a:rPr>
              <a:t> Camera Models</a:t>
            </a:r>
          </a:p>
        </p:txBody>
      </p:sp>
      <p:sp>
        <p:nvSpPr>
          <p:cNvPr id="22" name="타원 21"/>
          <p:cNvSpPr/>
          <p:nvPr/>
        </p:nvSpPr>
        <p:spPr>
          <a:xfrm>
            <a:off x="5306329" y="4999360"/>
            <a:ext cx="1065871" cy="1063739"/>
          </a:xfrm>
          <a:prstGeom prst="ellipse">
            <a:avLst/>
          </a:prstGeom>
          <a:noFill/>
          <a:ln w="44450">
            <a:solidFill>
              <a:srgbClr val="FF0000"/>
            </a:solidFill>
            <a:prstDash val="sysDot"/>
          </a:ln>
        </p:spPr>
        <p:style>
          <a:lnRef idx="3">
            <a:schemeClr val="lt1"/>
          </a:lnRef>
          <a:fillRef idx="1">
            <a:schemeClr val="accent6"/>
          </a:fillRef>
          <a:effectRef idx="1">
            <a:schemeClr val="accent6"/>
          </a:effectRef>
          <a:fontRef idx="minor">
            <a:schemeClr val="lt1"/>
          </a:fontRef>
        </p:style>
        <p:txBody>
          <a:bodyPr rtlCol="0" anchor="ctr"/>
          <a:lstStyle/>
          <a:p>
            <a:pPr algn="ctr"/>
            <a:endParaRPr lang="ko-KR" altLang="en-US">
              <a:latin typeface="Calibri" pitchFamily="34" charset="0"/>
              <a:cs typeface="Times New Roman" pitchFamily="18" charset="0"/>
            </a:endParaRPr>
          </a:p>
        </p:txBody>
      </p:sp>
      <p:grpSp>
        <p:nvGrpSpPr>
          <p:cNvPr id="7" name="그룹 6"/>
          <p:cNvGrpSpPr/>
          <p:nvPr/>
        </p:nvGrpSpPr>
        <p:grpSpPr>
          <a:xfrm>
            <a:off x="6242389" y="4609854"/>
            <a:ext cx="2428239" cy="1381237"/>
            <a:chOff x="6242389" y="4313065"/>
            <a:chExt cx="2428239" cy="1381237"/>
          </a:xfrm>
        </p:grpSpPr>
        <p:pic>
          <p:nvPicPr>
            <p:cNvPr id="1051"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9735" y="4333885"/>
              <a:ext cx="1710893" cy="13217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6" name="이등변 삼각형 5"/>
            <p:cNvSpPr/>
            <p:nvPr/>
          </p:nvSpPr>
          <p:spPr>
            <a:xfrm rot="16200000">
              <a:off x="5908210" y="4647244"/>
              <a:ext cx="1381237" cy="712879"/>
            </a:xfrm>
            <a:prstGeom prst="triangle">
              <a:avLst/>
            </a:prstGeom>
            <a:gradFill flip="none" rotWithShape="1">
              <a:gsLst>
                <a:gs pos="0">
                  <a:schemeClr val="tx1"/>
                </a:gs>
                <a:gs pos="63000">
                  <a:schemeClr val="accent1">
                    <a:tint val="44500"/>
                    <a:satMod val="160000"/>
                    <a:alpha val="92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itchFamily="34" charset="0"/>
                <a:cs typeface="Times New Roman" pitchFamily="18" charset="0"/>
              </a:endParaRPr>
            </a:p>
          </p:txBody>
        </p:sp>
      </p:grpSp>
      <p:sp>
        <p:nvSpPr>
          <p:cNvPr id="26" name="제목 1"/>
          <p:cNvSpPr>
            <a:spLocks noGrp="1"/>
          </p:cNvSpPr>
          <p:nvPr>
            <p:ph type="title"/>
          </p:nvPr>
        </p:nvSpPr>
        <p:spPr>
          <a:xfrm>
            <a:off x="0" y="-27384"/>
            <a:ext cx="9144000" cy="1124744"/>
          </a:xfrm>
        </p:spPr>
        <p:txBody>
          <a:bodyPr>
            <a:noAutofit/>
          </a:bodyPr>
          <a:lstStyle/>
          <a:p>
            <a:r>
              <a:rPr kumimoji="1" lang="en-US" altLang="ko-KR" sz="4000" b="1" dirty="0">
                <a:latin typeface="Calibri" pitchFamily="34" charset="0"/>
                <a:ea typeface="맑은고딕"/>
                <a:cs typeface="Times New Roman" pitchFamily="18" charset="0"/>
              </a:rPr>
              <a:t>Customers  Tackling Suspend-to-RAM</a:t>
            </a:r>
            <a:endParaRPr lang="en-US" altLang="ko-KR" sz="4000" b="1" dirty="0">
              <a:latin typeface="Calibri" pitchFamily="34" charset="0"/>
              <a:cs typeface="Times New Roman" pitchFamily="18" charset="0"/>
            </a:endParaRPr>
          </a:p>
        </p:txBody>
      </p:sp>
      <p:sp>
        <p:nvSpPr>
          <p:cNvPr id="27" name="슬라이드 번호 개체 틀 2"/>
          <p:cNvSpPr>
            <a:spLocks noGrp="1"/>
          </p:cNvSpPr>
          <p:nvPr>
            <p:ph type="sldNum" sz="quarter" idx="12"/>
          </p:nvPr>
        </p:nvSpPr>
        <p:spPr>
          <a:xfrm>
            <a:off x="6553200" y="6356350"/>
            <a:ext cx="2133600" cy="365125"/>
          </a:xfrm>
        </p:spPr>
        <p:txBody>
          <a:bodyPr/>
          <a:lstStyle/>
          <a:p>
            <a:fld id="{2ABFCFA3-7D24-4157-B23E-56D1E6B6960D}" type="slidenum">
              <a:rPr lang="ko-KR" altLang="en-US" smtClean="0">
                <a:latin typeface="Calibri" pitchFamily="34" charset="0"/>
                <a:cs typeface="Times New Roman" pitchFamily="18" charset="0"/>
              </a:rPr>
              <a:pPr/>
              <a:t>4</a:t>
            </a:fld>
            <a:endParaRPr lang="ko-KR" altLang="en-US" dirty="0">
              <a:latin typeface="Calibri" pitchFamily="34" charset="0"/>
              <a:cs typeface="Times New Roman" pitchFamily="18" charset="0"/>
            </a:endParaRPr>
          </a:p>
        </p:txBody>
      </p:sp>
    </p:spTree>
    <p:custDataLst>
      <p:tags r:id="rId1"/>
    </p:custDataLst>
    <p:extLst>
      <p:ext uri="{BB962C8B-B14F-4D97-AF65-F5344CB8AC3E}">
        <p14:creationId xmlns:p14="http://schemas.microsoft.com/office/powerpoint/2010/main" val="236864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1" presetClass="entr" presetSubtype="1"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heel(1)">
                                      <p:cBhvr>
                                        <p:cTn id="30" dur="1000"/>
                                        <p:tgtEl>
                                          <p:spTgt spid="21"/>
                                        </p:tgtEl>
                                      </p:cBhvr>
                                    </p:animEffect>
                                  </p:childTnLst>
                                </p:cTn>
                              </p:par>
                            </p:childTnLst>
                          </p:cTn>
                        </p:par>
                        <p:par>
                          <p:cTn id="31" fill="hold">
                            <p:stCondLst>
                              <p:cond delay="1500"/>
                            </p:stCondLst>
                            <p:childTnLst>
                              <p:par>
                                <p:cTn id="32" presetID="22" presetClass="entr" presetSubtype="4"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21" presetClass="entr" presetSubtype="1"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heel(1)">
                                      <p:cBhvr>
                                        <p:cTn id="48" dur="1000"/>
                                        <p:tgtEl>
                                          <p:spTgt spid="22"/>
                                        </p:tgtEl>
                                      </p:cBhvr>
                                    </p:animEffect>
                                  </p:childTnLst>
                                </p:cTn>
                              </p:par>
                            </p:childTnLst>
                          </p:cTn>
                        </p:par>
                        <p:par>
                          <p:cTn id="49" fill="hold">
                            <p:stCondLst>
                              <p:cond delay="1500"/>
                            </p:stCondLst>
                            <p:childTnLst>
                              <p:par>
                                <p:cTn id="50" presetID="22" presetClass="entr" presetSubtype="4" fill="hold" nodeType="after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down)">
                                      <p:cBhvr>
                                        <p:cTn id="5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21" grpId="0" animBg="1"/>
      <p:bldP spid="12" grpId="0"/>
      <p:bldP spid="25" grpId="0"/>
      <p:bldP spid="13" grpId="0"/>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23F1C975-C819-065B-1954-2A157D8EE024}"/>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1028" name="Picture 4" descr="Slow Turt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90" y="1196752"/>
            <a:ext cx="9158990" cy="5661249"/>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228600" y="1196752"/>
            <a:ext cx="6271729" cy="1323439"/>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altLang="ko-KR" sz="4000" b="1" dirty="0">
                <a:latin typeface="Calibri" pitchFamily="34" charset="0"/>
              </a:rPr>
              <a:t>Complaint of subsequent slower booting </a:t>
            </a:r>
            <a:endParaRPr lang="en-US" altLang="ko-KR" sz="4000" b="1" cap="none" spc="50" dirty="0">
              <a:ln w="11430"/>
              <a:solidFill>
                <a:srgbClr val="FF0000"/>
              </a:solidFill>
              <a:effectLst>
                <a:outerShdw blurRad="76200" dist="50800" dir="5400000" algn="tl" rotWithShape="0">
                  <a:srgbClr val="000000">
                    <a:alpha val="65000"/>
                  </a:srgbClr>
                </a:outerShdw>
              </a:effectLst>
              <a:latin typeface="Calibri" pitchFamily="34" charset="0"/>
              <a:cs typeface="Times New Roman" pitchFamily="18" charset="0"/>
            </a:endParaRPr>
          </a:p>
        </p:txBody>
      </p:sp>
      <p:sp>
        <p:nvSpPr>
          <p:cNvPr id="5" name="제목 1"/>
          <p:cNvSpPr txBox="1">
            <a:spLocks/>
          </p:cNvSpPr>
          <p:nvPr/>
        </p:nvSpPr>
        <p:spPr>
          <a:xfrm>
            <a:off x="0" y="0"/>
            <a:ext cx="9144000" cy="1124744"/>
          </a:xfrm>
          <a:prstGeom prst="rect">
            <a:avLst/>
          </a:prstGeom>
        </p:spPr>
        <p:txBody>
          <a:bodyPr vert="horz" lIns="91440" tIns="45720" rIns="91440" bIns="45720" rtlCol="0" anchor="ctr">
            <a:noAutofit/>
          </a:bodyPr>
          <a:lstStyle>
            <a:lvl1pPr algn="ctr">
              <a:spcBef>
                <a:spcPct val="0"/>
              </a:spcBef>
              <a:buNone/>
              <a:defRPr kumimoji="1" sz="4000" b="1">
                <a:latin typeface="Times New Roman" pitchFamily="18" charset="0"/>
                <a:ea typeface="맑은고딕"/>
                <a:cs typeface="Times New Roman" pitchFamily="18" charset="0"/>
              </a:defRPr>
            </a:lvl1pPr>
          </a:lstStyle>
          <a:p>
            <a:r>
              <a:rPr lang="en-US" altLang="ko-KR" dirty="0">
                <a:latin typeface="Calibri" pitchFamily="34" charset="0"/>
              </a:rPr>
              <a:t>Why is Cold Boot Important in CE?</a:t>
            </a:r>
            <a:endParaRPr lang="ko-KR" altLang="en-US" dirty="0">
              <a:latin typeface="Calibri" pitchFamily="34" charset="0"/>
            </a:endParaRPr>
          </a:p>
        </p:txBody>
      </p:sp>
      <p:sp>
        <p:nvSpPr>
          <p:cNvPr id="12" name="TextBox 11"/>
          <p:cNvSpPr txBox="1"/>
          <p:nvPr/>
        </p:nvSpPr>
        <p:spPr>
          <a:xfrm>
            <a:off x="0" y="6525344"/>
            <a:ext cx="8078746" cy="230832"/>
          </a:xfrm>
          <a:prstGeom prst="rect">
            <a:avLst/>
          </a:prstGeom>
          <a:noFill/>
        </p:spPr>
        <p:txBody>
          <a:bodyPr wrap="square" rtlCol="0">
            <a:spAutoFit/>
          </a:bodyPr>
          <a:lstStyle/>
          <a:p>
            <a:pPr marL="171450" indent="-171450">
              <a:buFont typeface="Wingdings" pitchFamily="2" charset="2"/>
              <a:buChar char="Ø"/>
            </a:pPr>
            <a:r>
              <a:rPr lang="en-US" altLang="ko-KR" sz="900" spc="50" dirty="0">
                <a:ln w="11430"/>
                <a:latin typeface="Calibri" pitchFamily="34" charset="0"/>
                <a:cs typeface="Times New Roman" pitchFamily="18" charset="0"/>
              </a:rPr>
              <a:t>Source - http://www.etfguide.com/watch-out-the-stock-market-is-slow/</a:t>
            </a:r>
            <a:endParaRPr lang="en-US" sz="900" dirty="0">
              <a:latin typeface="Calibri" pitchFamily="34" charset="0"/>
              <a:cs typeface="Times New Roman" pitchFamily="18" charset="0"/>
            </a:endParaRPr>
          </a:p>
        </p:txBody>
      </p:sp>
      <p:grpSp>
        <p:nvGrpSpPr>
          <p:cNvPr id="17" name="그룹 16"/>
          <p:cNvGrpSpPr/>
          <p:nvPr/>
        </p:nvGrpSpPr>
        <p:grpSpPr>
          <a:xfrm>
            <a:off x="6084168" y="836713"/>
            <a:ext cx="1944216" cy="1656184"/>
            <a:chOff x="7164288" y="3284984"/>
            <a:chExt cx="1728192" cy="1412201"/>
          </a:xfrm>
        </p:grpSpPr>
        <p:pic>
          <p:nvPicPr>
            <p:cNvPr id="2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9029" y="3284984"/>
              <a:ext cx="1483451" cy="891748"/>
            </a:xfrm>
            <a:prstGeom prst="roundRect">
              <a:avLst>
                <a:gd name="adj" fmla="val 8594"/>
              </a:avLst>
            </a:prstGeom>
            <a:solidFill>
              <a:srgbClr val="FFFFFF">
                <a:shade val="85000"/>
              </a:srgbClr>
            </a:solidFill>
            <a:ln w="25400">
              <a:solidFill>
                <a:srgbClr val="0070C0"/>
              </a:solidFill>
              <a:miter lim="800000"/>
              <a:headEnd/>
              <a:tailEnd/>
            </a:ln>
            <a:effectLst>
              <a:reflection blurRad="12700" stA="38000" endPos="28000" dist="5000" dir="5400000" sy="-100000" algn="bl" rotWithShape="0"/>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타원 1"/>
            <p:cNvSpPr/>
            <p:nvPr/>
          </p:nvSpPr>
          <p:spPr>
            <a:xfrm>
              <a:off x="7587697" y="4221088"/>
              <a:ext cx="281384" cy="27725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Calibri" pitchFamily="34" charset="0"/>
              </a:endParaRPr>
            </a:p>
          </p:txBody>
        </p:sp>
        <p:sp>
          <p:nvSpPr>
            <p:cNvPr id="24" name="타원 23"/>
            <p:cNvSpPr/>
            <p:nvPr/>
          </p:nvSpPr>
          <p:spPr>
            <a:xfrm>
              <a:off x="7365025" y="4486706"/>
              <a:ext cx="158834" cy="15650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Calibri" pitchFamily="34" charset="0"/>
              </a:endParaRPr>
            </a:p>
          </p:txBody>
        </p:sp>
        <p:sp>
          <p:nvSpPr>
            <p:cNvPr id="25" name="타원 24"/>
            <p:cNvSpPr/>
            <p:nvPr/>
          </p:nvSpPr>
          <p:spPr>
            <a:xfrm>
              <a:off x="7164288" y="4600010"/>
              <a:ext cx="98624" cy="9717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Calibri" pitchFamily="34" charset="0"/>
              </a:endParaRPr>
            </a:p>
          </p:txBody>
        </p:sp>
      </p:grpSp>
      <p:grpSp>
        <p:nvGrpSpPr>
          <p:cNvPr id="14" name="그룹 13"/>
          <p:cNvGrpSpPr/>
          <p:nvPr/>
        </p:nvGrpSpPr>
        <p:grpSpPr>
          <a:xfrm>
            <a:off x="3491880" y="2824952"/>
            <a:ext cx="5544616" cy="3484368"/>
            <a:chOff x="3291743" y="2786582"/>
            <a:chExt cx="5544616" cy="3484368"/>
          </a:xfrm>
        </p:grpSpPr>
        <p:grpSp>
          <p:nvGrpSpPr>
            <p:cNvPr id="9" name="그룹 8"/>
            <p:cNvGrpSpPr/>
            <p:nvPr/>
          </p:nvGrpSpPr>
          <p:grpSpPr>
            <a:xfrm>
              <a:off x="5364088" y="2786582"/>
              <a:ext cx="3472271" cy="2125950"/>
              <a:chOff x="5364088" y="2786582"/>
              <a:chExt cx="3472271" cy="2125950"/>
            </a:xfrm>
          </p:grpSpPr>
          <p:sp>
            <p:nvSpPr>
              <p:cNvPr id="8" name="구름 모양 설명선 7"/>
              <p:cNvSpPr/>
              <p:nvPr/>
            </p:nvSpPr>
            <p:spPr>
              <a:xfrm>
                <a:off x="5364088" y="2786582"/>
                <a:ext cx="3472271" cy="2125950"/>
              </a:xfrm>
              <a:prstGeom prst="cloudCallout">
                <a:avLst>
                  <a:gd name="adj1" fmla="val -66599"/>
                  <a:gd name="adj2" fmla="val 65534"/>
                </a:avLst>
              </a:prstGeom>
              <a:solidFill>
                <a:schemeClr val="bg1"/>
              </a:solidFill>
              <a:ln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cs typeface="Times New Roman" pitchFamily="18" charset="0"/>
                </a:endParaRPr>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192" y="3148839"/>
                <a:ext cx="1368152" cy="1348600"/>
              </a:xfrm>
              <a:prstGeom prst="rect">
                <a:avLst/>
              </a:prstGeom>
              <a:noFill/>
              <a:ln w="9525" cmpd="thickThin">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타원 10"/>
            <p:cNvSpPr/>
            <p:nvPr/>
          </p:nvSpPr>
          <p:spPr>
            <a:xfrm>
              <a:off x="5364088" y="4572794"/>
              <a:ext cx="444554" cy="397119"/>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Calibri" pitchFamily="34" charset="0"/>
                <a:cs typeface="Times New Roman" pitchFamily="18" charset="0"/>
              </a:endParaRPr>
            </a:p>
          </p:txBody>
        </p:sp>
        <p:pic>
          <p:nvPicPr>
            <p:cNvPr id="10" name="Picture 2" descr="scrooge에 대한 이미지 검색결과"/>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1743" y="4603717"/>
              <a:ext cx="2002397" cy="16672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타원 5"/>
            <p:cNvSpPr/>
            <p:nvPr/>
          </p:nvSpPr>
          <p:spPr>
            <a:xfrm>
              <a:off x="4730530" y="5152029"/>
              <a:ext cx="114265" cy="141178"/>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Calibri" pitchFamily="34" charset="0"/>
                <a:cs typeface="Times New Roman" pitchFamily="18" charset="0"/>
              </a:endParaRPr>
            </a:p>
          </p:txBody>
        </p:sp>
        <p:sp>
          <p:nvSpPr>
            <p:cNvPr id="13" name="타원 12"/>
            <p:cNvSpPr/>
            <p:nvPr/>
          </p:nvSpPr>
          <p:spPr>
            <a:xfrm>
              <a:off x="5001986" y="4895772"/>
              <a:ext cx="292155" cy="276599"/>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Calibri" pitchFamily="34" charset="0"/>
                <a:cs typeface="Times New Roman" pitchFamily="18" charset="0"/>
              </a:endParaRPr>
            </a:p>
          </p:txBody>
        </p:sp>
      </p:grpSp>
      <p:sp>
        <p:nvSpPr>
          <p:cNvPr id="26" name="슬라이드 번호 개체 틀 2"/>
          <p:cNvSpPr>
            <a:spLocks noGrp="1"/>
          </p:cNvSpPr>
          <p:nvPr>
            <p:ph type="sldNum" sz="quarter" idx="12"/>
          </p:nvPr>
        </p:nvSpPr>
        <p:spPr>
          <a:xfrm>
            <a:off x="6553200" y="6356350"/>
            <a:ext cx="2133600" cy="365125"/>
          </a:xfrm>
        </p:spPr>
        <p:txBody>
          <a:bodyPr/>
          <a:lstStyle/>
          <a:p>
            <a:fld id="{2ABFCFA3-7D24-4157-B23E-56D1E6B6960D}" type="slidenum">
              <a:rPr lang="ko-KR" altLang="en-US" smtClean="0">
                <a:latin typeface="Calibri" pitchFamily="34" charset="0"/>
                <a:cs typeface="Times New Roman" pitchFamily="18" charset="0"/>
              </a:rPr>
              <a:pPr/>
              <a:t>5</a:t>
            </a:fld>
            <a:endParaRPr lang="ko-KR" altLang="en-US" dirty="0">
              <a:latin typeface="Calibri" pitchFamily="34" charset="0"/>
              <a:cs typeface="Times New Roman" pitchFamily="18" charset="0"/>
            </a:endParaRPr>
          </a:p>
        </p:txBody>
      </p:sp>
      <p:grpSp>
        <p:nvGrpSpPr>
          <p:cNvPr id="16" name="그룹 15"/>
          <p:cNvGrpSpPr/>
          <p:nvPr/>
        </p:nvGrpSpPr>
        <p:grpSpPr>
          <a:xfrm>
            <a:off x="2627785" y="642843"/>
            <a:ext cx="5685183" cy="6005611"/>
            <a:chOff x="2627785" y="642843"/>
            <a:chExt cx="5685183" cy="6005611"/>
          </a:xfrm>
        </p:grpSpPr>
        <p:sp>
          <p:nvSpPr>
            <p:cNvPr id="7" name="직사각형 6"/>
            <p:cNvSpPr/>
            <p:nvPr/>
          </p:nvSpPr>
          <p:spPr>
            <a:xfrm>
              <a:off x="2627785" y="5879013"/>
              <a:ext cx="3512870" cy="769441"/>
            </a:xfrm>
            <a:prstGeom prst="rect">
              <a:avLst/>
            </a:prstGeom>
            <a:solidFill>
              <a:schemeClr val="bg1">
                <a:alpha val="60000"/>
              </a:schemeClr>
            </a:solidFill>
            <a:ln>
              <a:noFill/>
            </a:ln>
          </p:spPr>
          <p:txBody>
            <a:bodyPr wrap="square">
              <a:spAutoFit/>
            </a:bodyPr>
            <a:lstStyle/>
            <a:p>
              <a:pPr algn="ctr"/>
              <a:r>
                <a:rPr lang="en-US" altLang="ko-KR" sz="4400" b="1" spc="50" dirty="0">
                  <a:ln w="11430"/>
                  <a:solidFill>
                    <a:srgbClr val="FF0000"/>
                  </a:solidFill>
                  <a:latin typeface="Calibri" pitchFamily="34" charset="0"/>
                  <a:cs typeface="Times New Roman" pitchFamily="18" charset="0"/>
                </a:rPr>
                <a:t>Plug in &amp; out</a:t>
              </a:r>
            </a:p>
          </p:txBody>
        </p:sp>
        <p:sp>
          <p:nvSpPr>
            <p:cNvPr id="15" name="곱셈 기호 14"/>
            <p:cNvSpPr/>
            <p:nvPr/>
          </p:nvSpPr>
          <p:spPr>
            <a:xfrm>
              <a:off x="6372200" y="642843"/>
              <a:ext cx="1940768" cy="1683478"/>
            </a:xfrm>
            <a:prstGeom prst="mathMultiply">
              <a:avLst>
                <a:gd name="adj1" fmla="val 16730"/>
              </a:avLst>
            </a:prstGeom>
            <a:solidFill>
              <a:srgbClr val="FF0000">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custDataLst>
      <p:tags r:id="rId1"/>
    </p:custDataLst>
    <p:extLst>
      <p:ext uri="{BB962C8B-B14F-4D97-AF65-F5344CB8AC3E}">
        <p14:creationId xmlns:p14="http://schemas.microsoft.com/office/powerpoint/2010/main" val="38145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8338AC99-5756-7176-2E15-60233BD7D810}"/>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43996" y="0"/>
            <a:ext cx="9187995"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latin typeface="Calibri" pitchFamily="34" charset="0"/>
            </a:endParaRPr>
          </a:p>
        </p:txBody>
      </p:sp>
      <p:sp>
        <p:nvSpPr>
          <p:cNvPr id="4099" name="AutoShape 5"/>
          <p:cNvSpPr>
            <a:spLocks noChangeArrowheads="1"/>
          </p:cNvSpPr>
          <p:nvPr/>
        </p:nvSpPr>
        <p:spPr bwMode="auto">
          <a:xfrm>
            <a:off x="559066" y="1340768"/>
            <a:ext cx="7937878" cy="4534071"/>
          </a:xfrm>
          <a:prstGeom prst="roundRect">
            <a:avLst>
              <a:gd name="adj" fmla="val 9153"/>
            </a:avLst>
          </a:prstGeom>
          <a:noFill/>
          <a:ln w="28575">
            <a:noFill/>
            <a:round/>
            <a:headEnd/>
            <a:tailEnd/>
          </a:ln>
        </p:spPr>
        <p:txBody>
          <a:bodyPr wrap="none" anchor="ctr"/>
          <a:lstStyle/>
          <a:p>
            <a:pPr marL="360000" indent="-396000" eaLnBrk="0" hangingPunct="0">
              <a:lnSpc>
                <a:spcPct val="150000"/>
              </a:lnSpc>
              <a:spcBef>
                <a:spcPct val="10000"/>
              </a:spcBef>
              <a:buFontTx/>
              <a:buBlip>
                <a:blip r:embed="rId3"/>
              </a:buBlip>
            </a:pPr>
            <a:r>
              <a:rPr lang="en-US" altLang="ko-KR" sz="3200" b="1" dirty="0">
                <a:latin typeface="Calibri" pitchFamily="34" charset="0"/>
                <a:ea typeface="맑은고딕"/>
                <a:cs typeface="Times New Roman" pitchFamily="18" charset="0"/>
              </a:rPr>
              <a:t>Background</a:t>
            </a:r>
            <a:r>
              <a:rPr lang="en-US" altLang="ko-KR" sz="3200" dirty="0">
                <a:solidFill>
                  <a:schemeClr val="bg1">
                    <a:lumMod val="50000"/>
                  </a:schemeClr>
                </a:solidFill>
                <a:latin typeface="Calibri" pitchFamily="34" charset="0"/>
                <a:ea typeface="맑은고딕"/>
                <a:cs typeface="Times New Roman" pitchFamily="18" charset="0"/>
              </a:rPr>
              <a:t> </a:t>
            </a:r>
          </a:p>
          <a:p>
            <a:pPr marL="360000" indent="-396000" eaLnBrk="0" hangingPunct="0">
              <a:lnSpc>
                <a:spcPct val="150000"/>
              </a:lnSpc>
              <a:spcBef>
                <a:spcPct val="10000"/>
              </a:spcBef>
              <a:buFontTx/>
              <a:buBlip>
                <a:blip r:embed="rId3"/>
              </a:buBlip>
            </a:pPr>
            <a:r>
              <a:rPr lang="en-US" altLang="ko-KR" sz="3200" dirty="0">
                <a:solidFill>
                  <a:schemeClr val="bg1">
                    <a:lumMod val="50000"/>
                  </a:schemeClr>
                </a:solidFill>
                <a:latin typeface="Calibri" pitchFamily="34" charset="0"/>
                <a:ea typeface="맑은고딕"/>
                <a:cs typeface="Times New Roman" pitchFamily="18" charset="0"/>
              </a:rPr>
              <a:t>Booting Booster </a:t>
            </a:r>
          </a:p>
          <a:p>
            <a:pPr marL="360000" indent="-396000" eaLnBrk="0" hangingPunct="0">
              <a:lnSpc>
                <a:spcPct val="150000"/>
              </a:lnSpc>
              <a:spcBef>
                <a:spcPct val="10000"/>
              </a:spcBef>
              <a:buFontTx/>
              <a:buBlip>
                <a:blip r:embed="rId3"/>
              </a:buBlip>
            </a:pPr>
            <a:r>
              <a:rPr lang="en-US" altLang="ko-KR" sz="3200" dirty="0">
                <a:solidFill>
                  <a:schemeClr val="bg1">
                    <a:lumMod val="50000"/>
                  </a:schemeClr>
                </a:solidFill>
                <a:latin typeface="Calibri" pitchFamily="34" charset="0"/>
                <a:ea typeface="맑은고딕"/>
                <a:cs typeface="Times New Roman" pitchFamily="18" charset="0"/>
              </a:rPr>
              <a:t>Evaluation</a:t>
            </a:r>
          </a:p>
        </p:txBody>
      </p:sp>
      <p:sp>
        <p:nvSpPr>
          <p:cNvPr id="8" name="슬라이드 번호 개체 틀 2"/>
          <p:cNvSpPr>
            <a:spLocks noGrp="1"/>
          </p:cNvSpPr>
          <p:nvPr>
            <p:ph type="sldNum" sz="quarter" idx="12"/>
          </p:nvPr>
        </p:nvSpPr>
        <p:spPr>
          <a:xfrm>
            <a:off x="6553200" y="6356350"/>
            <a:ext cx="2133600" cy="365125"/>
          </a:xfrm>
        </p:spPr>
        <p:txBody>
          <a:bodyPr/>
          <a:lstStyle/>
          <a:p>
            <a:fld id="{2ABFCFA3-7D24-4157-B23E-56D1E6B6960D}" type="slidenum">
              <a:rPr lang="ko-KR" altLang="en-US" smtClean="0">
                <a:latin typeface="Calibri" pitchFamily="34" charset="0"/>
                <a:cs typeface="Times New Roman" pitchFamily="18" charset="0"/>
              </a:rPr>
              <a:pPr/>
              <a:t>6</a:t>
            </a:fld>
            <a:endParaRPr lang="ko-KR" altLang="en-US" dirty="0">
              <a:latin typeface="Calibri" pitchFamily="34" charset="0"/>
              <a:cs typeface="Times New Roman" pitchFamily="18" charset="0"/>
            </a:endParaRPr>
          </a:p>
        </p:txBody>
      </p:sp>
    </p:spTree>
    <p:extLst>
      <p:ext uri="{BB962C8B-B14F-4D97-AF65-F5344CB8AC3E}">
        <p14:creationId xmlns:p14="http://schemas.microsoft.com/office/powerpoint/2010/main" val="2142688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FDEA9238-6079-FD14-5BB4-BE6E5EB47D36}"/>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0" y="-27384"/>
            <a:ext cx="9144000" cy="1143000"/>
          </a:xfrm>
        </p:spPr>
        <p:txBody>
          <a:bodyPr>
            <a:normAutofit/>
          </a:bodyPr>
          <a:lstStyle/>
          <a:p>
            <a:r>
              <a:rPr lang="en-US" altLang="ko-KR" sz="4000" b="1" dirty="0">
                <a:latin typeface="Calibri" pitchFamily="34" charset="0"/>
                <a:cs typeface="Calibri" pitchFamily="34" charset="0"/>
              </a:rPr>
              <a:t>Techniques for Fast Boot</a:t>
            </a:r>
            <a:endParaRPr lang="ko-KR" altLang="en-US" sz="4000" b="1" dirty="0">
              <a:latin typeface="Calibri" pitchFamily="34" charset="0"/>
              <a:cs typeface="Calibri" pitchFamily="34" charset="0"/>
            </a:endParaRPr>
          </a:p>
        </p:txBody>
      </p:sp>
      <p:sp>
        <p:nvSpPr>
          <p:cNvPr id="4" name="슬라이드 번호 개체 틀 3"/>
          <p:cNvSpPr>
            <a:spLocks noGrp="1"/>
          </p:cNvSpPr>
          <p:nvPr>
            <p:ph type="sldNum" sz="quarter" idx="12"/>
          </p:nvPr>
        </p:nvSpPr>
        <p:spPr>
          <a:xfrm>
            <a:off x="6553200" y="6160219"/>
            <a:ext cx="2133600" cy="365125"/>
          </a:xfrm>
        </p:spPr>
        <p:txBody>
          <a:bodyPr/>
          <a:lstStyle/>
          <a:p>
            <a:fld id="{2ABFCFA3-7D24-4157-B23E-56D1E6B6960D}" type="slidenum">
              <a:rPr lang="ko-KR" altLang="en-US" smtClean="0">
                <a:latin typeface="Calibri" pitchFamily="34" charset="0"/>
                <a:cs typeface="Calibri" pitchFamily="34" charset="0"/>
              </a:rPr>
              <a:pPr/>
              <a:t>7</a:t>
            </a:fld>
            <a:endParaRPr lang="ko-KR" altLang="en-US" dirty="0">
              <a:latin typeface="Calibri" pitchFamily="34" charset="0"/>
              <a:cs typeface="Calibri" pitchFamily="34" charset="0"/>
            </a:endParaRPr>
          </a:p>
        </p:txBody>
      </p:sp>
      <p:graphicFrame>
        <p:nvGraphicFramePr>
          <p:cNvPr id="5" name="표 4"/>
          <p:cNvGraphicFramePr>
            <a:graphicFrameLocks noGrp="1"/>
          </p:cNvGraphicFramePr>
          <p:nvPr>
            <p:extLst>
              <p:ext uri="{D42A27DB-BD31-4B8C-83A1-F6EECF244321}">
                <p14:modId xmlns:p14="http://schemas.microsoft.com/office/powerpoint/2010/main" val="77859993"/>
              </p:ext>
            </p:extLst>
          </p:nvPr>
        </p:nvGraphicFramePr>
        <p:xfrm>
          <a:off x="3491880" y="1153772"/>
          <a:ext cx="5148064" cy="430068"/>
        </p:xfrm>
        <a:graphic>
          <a:graphicData uri="http://schemas.openxmlformats.org/drawingml/2006/table">
            <a:tbl>
              <a:tblPr firstRow="1" bandRow="1">
                <a:tableStyleId>{69012ECD-51FC-41F1-AA8D-1B2483CD663E}</a:tableStyleId>
              </a:tblPr>
              <a:tblGrid>
                <a:gridCol w="1800200">
                  <a:extLst>
                    <a:ext uri="{9D8B030D-6E8A-4147-A177-3AD203B41FA5}">
                      <a16:colId xmlns:a16="http://schemas.microsoft.com/office/drawing/2014/main" val="20000"/>
                    </a:ext>
                  </a:extLst>
                </a:gridCol>
                <a:gridCol w="1512168">
                  <a:extLst>
                    <a:ext uri="{9D8B030D-6E8A-4147-A177-3AD203B41FA5}">
                      <a16:colId xmlns:a16="http://schemas.microsoft.com/office/drawing/2014/main" val="20001"/>
                    </a:ext>
                  </a:extLst>
                </a:gridCol>
                <a:gridCol w="1835696">
                  <a:extLst>
                    <a:ext uri="{9D8B030D-6E8A-4147-A177-3AD203B41FA5}">
                      <a16:colId xmlns:a16="http://schemas.microsoft.com/office/drawing/2014/main" val="20002"/>
                    </a:ext>
                  </a:extLst>
                </a:gridCol>
              </a:tblGrid>
              <a:tr h="430068">
                <a:tc>
                  <a:txBody>
                    <a:bodyPr/>
                    <a:lstStyle/>
                    <a:p>
                      <a:pPr algn="ctr" latinLnBrk="1"/>
                      <a:r>
                        <a:rPr lang="en-US" altLang="ko-KR" sz="2000" dirty="0">
                          <a:latin typeface="Calibri" pitchFamily="34" charset="0"/>
                          <a:cs typeface="Times New Roman" pitchFamily="18" charset="0"/>
                        </a:rPr>
                        <a:t>Technique</a:t>
                      </a:r>
                      <a:endParaRPr lang="ko-KR" altLang="en-US" sz="2000" dirty="0">
                        <a:latin typeface="Calibri" pitchFamily="34" charset="0"/>
                        <a:cs typeface="Times New Roman" pitchFamily="18" charset="0"/>
                      </a:endParaRPr>
                    </a:p>
                  </a:txBody>
                  <a:tcPr anchor="ctr"/>
                </a:tc>
                <a:tc>
                  <a:txBody>
                    <a:bodyPr/>
                    <a:lstStyle/>
                    <a:p>
                      <a:pPr algn="ctr" latinLnBrk="1"/>
                      <a:r>
                        <a:rPr lang="en-US" altLang="ko-KR" sz="1800" dirty="0">
                          <a:latin typeface="Calibri" pitchFamily="34" charset="0"/>
                          <a:cs typeface="Times New Roman" pitchFamily="18" charset="0"/>
                        </a:rPr>
                        <a:t>Strong</a:t>
                      </a:r>
                      <a:r>
                        <a:rPr lang="en-US" altLang="ko-KR" sz="1800" baseline="0" dirty="0">
                          <a:latin typeface="Calibri" pitchFamily="34" charset="0"/>
                          <a:cs typeface="Times New Roman" pitchFamily="18" charset="0"/>
                        </a:rPr>
                        <a:t> Points</a:t>
                      </a:r>
                      <a:endParaRPr lang="ko-KR" altLang="en-US" sz="1800" dirty="0">
                        <a:latin typeface="Calibri" pitchFamily="34" charset="0"/>
                        <a:cs typeface="Times New Roman" pitchFamily="18" charset="0"/>
                      </a:endParaRPr>
                    </a:p>
                  </a:txBody>
                  <a:tcPr anchor="ctr"/>
                </a:tc>
                <a:tc>
                  <a:txBody>
                    <a:bodyPr/>
                    <a:lstStyle/>
                    <a:p>
                      <a:pPr algn="ctr" latinLnBrk="1"/>
                      <a:r>
                        <a:rPr lang="en-US" altLang="ko-KR" sz="1800" dirty="0">
                          <a:latin typeface="Calibri" pitchFamily="34" charset="0"/>
                          <a:cs typeface="Times New Roman" pitchFamily="18" charset="0"/>
                        </a:rPr>
                        <a:t>Weak Points</a:t>
                      </a:r>
                      <a:endParaRPr lang="ko-KR" altLang="en-US" sz="1800" dirty="0">
                        <a:latin typeface="Calibri" pitchFamily="34" charset="0"/>
                        <a:cs typeface="Times New Roman" pitchFamily="18" charset="0"/>
                      </a:endParaRPr>
                    </a:p>
                  </a:txBody>
                  <a:tcPr anchor="ctr"/>
                </a:tc>
                <a:extLst>
                  <a:ext uri="{0D108BD9-81ED-4DB2-BD59-A6C34878D82A}">
                    <a16:rowId xmlns:a16="http://schemas.microsoft.com/office/drawing/2014/main" val="10000"/>
                  </a:ext>
                </a:extLst>
              </a:tr>
            </a:tbl>
          </a:graphicData>
        </a:graphic>
      </p:graphicFrame>
      <p:graphicFrame>
        <p:nvGraphicFramePr>
          <p:cNvPr id="6" name="표 5"/>
          <p:cNvGraphicFramePr>
            <a:graphicFrameLocks noGrp="1"/>
          </p:cNvGraphicFramePr>
          <p:nvPr>
            <p:extLst>
              <p:ext uri="{D42A27DB-BD31-4B8C-83A1-F6EECF244321}">
                <p14:modId xmlns:p14="http://schemas.microsoft.com/office/powerpoint/2010/main" val="2052213714"/>
              </p:ext>
            </p:extLst>
          </p:nvPr>
        </p:nvGraphicFramePr>
        <p:xfrm>
          <a:off x="3491880" y="2595794"/>
          <a:ext cx="5148063" cy="1046958"/>
        </p:xfrm>
        <a:graphic>
          <a:graphicData uri="http://schemas.openxmlformats.org/drawingml/2006/table">
            <a:tbl>
              <a:tblPr firstRow="1" bandRow="1">
                <a:tableStyleId>{0505E3EF-67EA-436B-97B2-0124C06EBD24}</a:tableStyleId>
              </a:tblPr>
              <a:tblGrid>
                <a:gridCol w="1800200">
                  <a:extLst>
                    <a:ext uri="{9D8B030D-6E8A-4147-A177-3AD203B41FA5}">
                      <a16:colId xmlns:a16="http://schemas.microsoft.com/office/drawing/2014/main" val="20000"/>
                    </a:ext>
                  </a:extLst>
                </a:gridCol>
                <a:gridCol w="1489391">
                  <a:extLst>
                    <a:ext uri="{9D8B030D-6E8A-4147-A177-3AD203B41FA5}">
                      <a16:colId xmlns:a16="http://schemas.microsoft.com/office/drawing/2014/main" val="20001"/>
                    </a:ext>
                  </a:extLst>
                </a:gridCol>
                <a:gridCol w="1858472">
                  <a:extLst>
                    <a:ext uri="{9D8B030D-6E8A-4147-A177-3AD203B41FA5}">
                      <a16:colId xmlns:a16="http://schemas.microsoft.com/office/drawing/2014/main" val="20002"/>
                    </a:ext>
                  </a:extLst>
                </a:gridCol>
              </a:tblGrid>
              <a:tr h="1046958">
                <a:tc>
                  <a:txBody>
                    <a:bodyPr/>
                    <a:lstStyle/>
                    <a:p>
                      <a:pPr latinLnBrk="1"/>
                      <a:r>
                        <a:rPr lang="en-US" altLang="ko-KR" sz="2000" b="1" dirty="0">
                          <a:latin typeface="Calibri" pitchFamily="34" charset="0"/>
                          <a:cs typeface="Times New Roman" pitchFamily="18" charset="0"/>
                        </a:rPr>
                        <a:t>Sleep </a:t>
                      </a:r>
                    </a:p>
                    <a:p>
                      <a:pPr latinLnBrk="1"/>
                      <a:r>
                        <a:rPr lang="en-US" altLang="ko-KR" sz="2000" b="1" dirty="0">
                          <a:latin typeface="Calibri" pitchFamily="34" charset="0"/>
                          <a:cs typeface="Times New Roman" pitchFamily="18" charset="0"/>
                        </a:rPr>
                        <a:t>(Suspend-to-Ram)</a:t>
                      </a:r>
                      <a:endParaRPr lang="ko-KR" altLang="en-US" sz="2000" b="1" dirty="0">
                        <a:latin typeface="Calibri" pitchFamily="34" charset="0"/>
                        <a:cs typeface="Times New Roman" pitchFamily="18" charset="0"/>
                      </a:endParaRPr>
                    </a:p>
                  </a:txBody>
                  <a:tcPr anchor="ctr"/>
                </a:tc>
                <a:tc>
                  <a:txBody>
                    <a:bodyPr/>
                    <a:lstStyle/>
                    <a:p>
                      <a:pPr marL="144000" marR="0" lvl="1" indent="-144000" algn="l" defTabSz="914400" rtl="0" eaLnBrk="1" fontAlgn="auto" latinLnBrk="1" hangingPunct="1">
                        <a:lnSpc>
                          <a:spcPct val="100000"/>
                        </a:lnSpc>
                        <a:spcBef>
                          <a:spcPts val="0"/>
                        </a:spcBef>
                        <a:spcAft>
                          <a:spcPts val="0"/>
                        </a:spcAft>
                        <a:buClrTx/>
                        <a:buSzTx/>
                        <a:buFont typeface="Wingdings" pitchFamily="2" charset="2"/>
                        <a:buChar char="§"/>
                        <a:tabLst/>
                        <a:defRPr/>
                      </a:pPr>
                      <a:r>
                        <a:rPr lang="en-US" altLang="ko-KR" sz="2000" b="0" kern="1200" dirty="0">
                          <a:solidFill>
                            <a:schemeClr val="dk1"/>
                          </a:solidFill>
                          <a:latin typeface="Calibri" pitchFamily="34" charset="0"/>
                          <a:ea typeface="+mn-ea"/>
                          <a:cs typeface="Times New Roman" pitchFamily="18" charset="0"/>
                        </a:rPr>
                        <a:t>Fastest</a:t>
                      </a:r>
                      <a:endParaRPr lang="ko-KR" altLang="en-US" sz="2000" b="0" kern="1200" dirty="0">
                        <a:solidFill>
                          <a:schemeClr val="dk1"/>
                        </a:solidFill>
                        <a:latin typeface="Calibri" pitchFamily="34" charset="0"/>
                        <a:ea typeface="+mn-ea"/>
                        <a:cs typeface="Times New Roman" pitchFamily="18" charset="0"/>
                      </a:endParaRPr>
                    </a:p>
                  </a:txBody>
                  <a:tcPr anchor="ctr"/>
                </a:tc>
                <a:tc>
                  <a:txBody>
                    <a:bodyPr/>
                    <a:lstStyle/>
                    <a:p>
                      <a:pPr marL="144000" marR="0" lvl="1" indent="-144000" algn="l" defTabSz="914400" rtl="0" eaLnBrk="1" fontAlgn="auto" latinLnBrk="1" hangingPunct="1">
                        <a:lnSpc>
                          <a:spcPct val="100000"/>
                        </a:lnSpc>
                        <a:spcBef>
                          <a:spcPts val="0"/>
                        </a:spcBef>
                        <a:spcAft>
                          <a:spcPts val="0"/>
                        </a:spcAft>
                        <a:buClrTx/>
                        <a:buSzTx/>
                        <a:buFont typeface="Wingdings" pitchFamily="2" charset="2"/>
                        <a:buChar char="§"/>
                        <a:tabLst/>
                        <a:defRPr/>
                      </a:pPr>
                      <a:r>
                        <a:rPr lang="en-US" altLang="ko-KR" sz="2000" b="0" kern="1200" dirty="0">
                          <a:solidFill>
                            <a:schemeClr val="dk1"/>
                          </a:solidFill>
                          <a:latin typeface="Calibri" pitchFamily="34" charset="0"/>
                          <a:ea typeface="+mn-ea"/>
                          <a:cs typeface="Times New Roman" pitchFamily="18" charset="0"/>
                        </a:rPr>
                        <a:t>Constant Power</a:t>
                      </a:r>
                    </a:p>
                  </a:txBody>
                  <a:tcPr anchor="ctr"/>
                </a:tc>
                <a:extLst>
                  <a:ext uri="{0D108BD9-81ED-4DB2-BD59-A6C34878D82A}">
                    <a16:rowId xmlns:a16="http://schemas.microsoft.com/office/drawing/2014/main" val="10000"/>
                  </a:ext>
                </a:extLst>
              </a:tr>
            </a:tbl>
          </a:graphicData>
        </a:graphic>
      </p:graphicFrame>
      <p:graphicFrame>
        <p:nvGraphicFramePr>
          <p:cNvPr id="7" name="표 6"/>
          <p:cNvGraphicFramePr>
            <a:graphicFrameLocks noGrp="1"/>
          </p:cNvGraphicFramePr>
          <p:nvPr>
            <p:extLst>
              <p:ext uri="{D42A27DB-BD31-4B8C-83A1-F6EECF244321}">
                <p14:modId xmlns:p14="http://schemas.microsoft.com/office/powerpoint/2010/main" val="2612481306"/>
              </p:ext>
            </p:extLst>
          </p:nvPr>
        </p:nvGraphicFramePr>
        <p:xfrm>
          <a:off x="3511218" y="1628801"/>
          <a:ext cx="5128726" cy="792088"/>
        </p:xfrm>
        <a:graphic>
          <a:graphicData uri="http://schemas.openxmlformats.org/drawingml/2006/table">
            <a:tbl>
              <a:tblPr firstRow="1" bandRow="1">
                <a:tableStyleId>{16D9F66E-5EB9-4882-86FB-DCBF35E3C3E4}</a:tableStyleId>
              </a:tblPr>
              <a:tblGrid>
                <a:gridCol w="1780862">
                  <a:extLst>
                    <a:ext uri="{9D8B030D-6E8A-4147-A177-3AD203B41FA5}">
                      <a16:colId xmlns:a16="http://schemas.microsoft.com/office/drawing/2014/main" val="20000"/>
                    </a:ext>
                  </a:extLst>
                </a:gridCol>
                <a:gridCol w="1512168">
                  <a:extLst>
                    <a:ext uri="{9D8B030D-6E8A-4147-A177-3AD203B41FA5}">
                      <a16:colId xmlns:a16="http://schemas.microsoft.com/office/drawing/2014/main" val="20001"/>
                    </a:ext>
                  </a:extLst>
                </a:gridCol>
                <a:gridCol w="1835696">
                  <a:extLst>
                    <a:ext uri="{9D8B030D-6E8A-4147-A177-3AD203B41FA5}">
                      <a16:colId xmlns:a16="http://schemas.microsoft.com/office/drawing/2014/main" val="20002"/>
                    </a:ext>
                  </a:extLst>
                </a:gridCol>
              </a:tblGrid>
              <a:tr h="792088">
                <a:tc>
                  <a:txBody>
                    <a:bodyPr/>
                    <a:lstStyle/>
                    <a:p>
                      <a:pPr latinLnBrk="1"/>
                      <a:r>
                        <a:rPr lang="en-US" altLang="ko-KR" sz="2000" b="1" dirty="0">
                          <a:solidFill>
                            <a:srgbClr val="FF0000"/>
                          </a:solidFill>
                          <a:latin typeface="Calibri" pitchFamily="34" charset="0"/>
                          <a:cs typeface="Times New Roman" pitchFamily="18" charset="0"/>
                        </a:rPr>
                        <a:t>Cold Boot</a:t>
                      </a:r>
                      <a:endParaRPr lang="ko-KR" altLang="en-US" sz="2000" b="1" dirty="0">
                        <a:solidFill>
                          <a:srgbClr val="FF0000"/>
                        </a:solidFill>
                        <a:latin typeface="Calibri" pitchFamily="34" charset="0"/>
                        <a:cs typeface="Times New Roman" pitchFamily="18" charset="0"/>
                      </a:endParaRPr>
                    </a:p>
                  </a:txBody>
                  <a:tcPr anchor="ctr"/>
                </a:tc>
                <a:tc>
                  <a:txBody>
                    <a:bodyPr/>
                    <a:lstStyle/>
                    <a:p>
                      <a:pPr marL="144000" marR="0" lvl="1" indent="-144000" algn="l" defTabSz="914400" rtl="0" eaLnBrk="1" fontAlgn="auto" latinLnBrk="1" hangingPunct="1">
                        <a:lnSpc>
                          <a:spcPct val="100000"/>
                        </a:lnSpc>
                        <a:spcBef>
                          <a:spcPts val="0"/>
                        </a:spcBef>
                        <a:spcAft>
                          <a:spcPts val="0"/>
                        </a:spcAft>
                        <a:buClrTx/>
                        <a:buSzTx/>
                        <a:buFont typeface="Wingdings" pitchFamily="2" charset="2"/>
                        <a:buChar char="§"/>
                        <a:tabLst/>
                        <a:defRPr/>
                      </a:pPr>
                      <a:r>
                        <a:rPr lang="en-US" altLang="ko-KR" sz="2000" b="0" kern="1200" dirty="0">
                          <a:solidFill>
                            <a:srgbClr val="FF0000"/>
                          </a:solidFill>
                          <a:latin typeface="Calibri" pitchFamily="34" charset="0"/>
                          <a:ea typeface="+mn-ea"/>
                          <a:cs typeface="Times New Roman" pitchFamily="18" charset="0"/>
                        </a:rPr>
                        <a:t>Portability</a:t>
                      </a:r>
                      <a:endParaRPr lang="ko-KR" altLang="en-US" sz="2000" b="0" kern="1200" dirty="0">
                        <a:solidFill>
                          <a:srgbClr val="FF0000"/>
                        </a:solidFill>
                        <a:latin typeface="Calibri" pitchFamily="34" charset="0"/>
                        <a:ea typeface="+mn-ea"/>
                        <a:cs typeface="Times New Roman" pitchFamily="18" charset="0"/>
                      </a:endParaRPr>
                    </a:p>
                  </a:txBody>
                  <a:tcPr anchor="ctr"/>
                </a:tc>
                <a:tc>
                  <a:txBody>
                    <a:bodyPr/>
                    <a:lstStyle/>
                    <a:p>
                      <a:pPr marL="144000" marR="0" lvl="1" indent="-144000" algn="l" defTabSz="914400" rtl="0" eaLnBrk="1" fontAlgn="auto" latinLnBrk="1" hangingPunct="1">
                        <a:lnSpc>
                          <a:spcPct val="100000"/>
                        </a:lnSpc>
                        <a:spcBef>
                          <a:spcPts val="0"/>
                        </a:spcBef>
                        <a:spcAft>
                          <a:spcPts val="0"/>
                        </a:spcAft>
                        <a:buClrTx/>
                        <a:buSzTx/>
                        <a:buFont typeface="Wingdings" pitchFamily="2" charset="2"/>
                        <a:buChar char="§"/>
                        <a:tabLst/>
                        <a:defRPr/>
                      </a:pPr>
                      <a:r>
                        <a:rPr lang="en-US" altLang="ko-KR" sz="2000" b="0" kern="1200" dirty="0">
                          <a:solidFill>
                            <a:srgbClr val="FF0000"/>
                          </a:solidFill>
                          <a:latin typeface="Calibri" pitchFamily="34" charset="0"/>
                          <a:ea typeface="+mn-ea"/>
                          <a:cs typeface="Times New Roman" pitchFamily="18" charset="0"/>
                        </a:rPr>
                        <a:t> Slow</a:t>
                      </a:r>
                      <a:endParaRPr lang="ko-KR" altLang="en-US" sz="2000" b="0" kern="1200" dirty="0">
                        <a:solidFill>
                          <a:srgbClr val="FF0000"/>
                        </a:solidFill>
                        <a:latin typeface="Calibri" pitchFamily="34" charset="0"/>
                        <a:ea typeface="+mn-ea"/>
                        <a:cs typeface="Times New Roman" pitchFamily="18" charset="0"/>
                      </a:endParaRPr>
                    </a:p>
                  </a:txBody>
                  <a:tcPr anchor="ctr"/>
                </a:tc>
                <a:extLst>
                  <a:ext uri="{0D108BD9-81ED-4DB2-BD59-A6C34878D82A}">
                    <a16:rowId xmlns:a16="http://schemas.microsoft.com/office/drawing/2014/main" val="10000"/>
                  </a:ext>
                </a:extLst>
              </a:tr>
            </a:tbl>
          </a:graphicData>
        </a:graphic>
      </p:graphicFrame>
      <p:graphicFrame>
        <p:nvGraphicFramePr>
          <p:cNvPr id="8" name="표 7"/>
          <p:cNvGraphicFramePr>
            <a:graphicFrameLocks noGrp="1"/>
          </p:cNvGraphicFramePr>
          <p:nvPr>
            <p:extLst>
              <p:ext uri="{D42A27DB-BD31-4B8C-83A1-F6EECF244321}">
                <p14:modId xmlns:p14="http://schemas.microsoft.com/office/powerpoint/2010/main" val="1592741557"/>
              </p:ext>
            </p:extLst>
          </p:nvPr>
        </p:nvGraphicFramePr>
        <p:xfrm>
          <a:off x="3491880" y="5282978"/>
          <a:ext cx="5148064" cy="1098350"/>
        </p:xfrm>
        <a:graphic>
          <a:graphicData uri="http://schemas.openxmlformats.org/drawingml/2006/table">
            <a:tbl>
              <a:tblPr firstRow="1" bandRow="1">
                <a:tableStyleId>{22838BEF-8BB2-4498-84A7-C5851F593DF1}</a:tableStyleId>
              </a:tblPr>
              <a:tblGrid>
                <a:gridCol w="1800200">
                  <a:extLst>
                    <a:ext uri="{9D8B030D-6E8A-4147-A177-3AD203B41FA5}">
                      <a16:colId xmlns:a16="http://schemas.microsoft.com/office/drawing/2014/main" val="20000"/>
                    </a:ext>
                  </a:extLst>
                </a:gridCol>
                <a:gridCol w="1512168">
                  <a:extLst>
                    <a:ext uri="{9D8B030D-6E8A-4147-A177-3AD203B41FA5}">
                      <a16:colId xmlns:a16="http://schemas.microsoft.com/office/drawing/2014/main" val="20001"/>
                    </a:ext>
                  </a:extLst>
                </a:gridCol>
                <a:gridCol w="1835696">
                  <a:extLst>
                    <a:ext uri="{9D8B030D-6E8A-4147-A177-3AD203B41FA5}">
                      <a16:colId xmlns:a16="http://schemas.microsoft.com/office/drawing/2014/main" val="20002"/>
                    </a:ext>
                  </a:extLst>
                </a:gridCol>
              </a:tblGrid>
              <a:tr h="1098350">
                <a:tc>
                  <a:txBody>
                    <a:bodyPr/>
                    <a:lstStyle/>
                    <a:p>
                      <a:pPr latinLnBrk="1"/>
                      <a:r>
                        <a:rPr lang="en-US" altLang="ko-KR" sz="2000" b="1" dirty="0">
                          <a:latin typeface="Calibri" pitchFamily="34" charset="0"/>
                          <a:cs typeface="Times New Roman" pitchFamily="18" charset="0"/>
                        </a:rPr>
                        <a:t>NVRAM</a:t>
                      </a:r>
                    </a:p>
                  </a:txBody>
                  <a:tcPr anchor="ctr"/>
                </a:tc>
                <a:tc>
                  <a:txBody>
                    <a:bodyPr/>
                    <a:lstStyle/>
                    <a:p>
                      <a:pPr marL="144000" marR="0" lvl="1" indent="-144000" algn="l" defTabSz="914400" rtl="0" eaLnBrk="1" fontAlgn="auto" latinLnBrk="1" hangingPunct="1">
                        <a:lnSpc>
                          <a:spcPct val="100000"/>
                        </a:lnSpc>
                        <a:spcBef>
                          <a:spcPts val="0"/>
                        </a:spcBef>
                        <a:spcAft>
                          <a:spcPts val="0"/>
                        </a:spcAft>
                        <a:buClrTx/>
                        <a:buSzTx/>
                        <a:buFont typeface="Wingdings" pitchFamily="2" charset="2"/>
                        <a:buChar char="§"/>
                        <a:tabLst/>
                        <a:defRPr/>
                      </a:pPr>
                      <a:r>
                        <a:rPr lang="en-US" altLang="ko-KR" sz="2000" b="0" kern="1200" dirty="0">
                          <a:solidFill>
                            <a:schemeClr val="dk1"/>
                          </a:solidFill>
                          <a:latin typeface="Calibri" pitchFamily="34" charset="0"/>
                          <a:ea typeface="+mn-ea"/>
                          <a:cs typeface="Times New Roman" pitchFamily="18" charset="0"/>
                        </a:rPr>
                        <a:t>Fastest</a:t>
                      </a:r>
                      <a:endParaRPr lang="ko-KR" altLang="en-US" sz="2000" b="0" kern="1200" dirty="0">
                        <a:solidFill>
                          <a:schemeClr val="dk1"/>
                        </a:solidFill>
                        <a:latin typeface="Calibri" pitchFamily="34" charset="0"/>
                        <a:ea typeface="+mn-ea"/>
                        <a:cs typeface="Times New Roman" pitchFamily="18" charset="0"/>
                      </a:endParaRPr>
                    </a:p>
                  </a:txBody>
                  <a:tcPr anchor="ctr"/>
                </a:tc>
                <a:tc>
                  <a:txBody>
                    <a:bodyPr/>
                    <a:lstStyle/>
                    <a:p>
                      <a:pPr marL="144000" marR="0" lvl="1" indent="-144000" algn="l" defTabSz="914400" rtl="0" eaLnBrk="1" fontAlgn="auto" latinLnBrk="1" hangingPunct="1">
                        <a:lnSpc>
                          <a:spcPct val="100000"/>
                        </a:lnSpc>
                        <a:spcBef>
                          <a:spcPts val="0"/>
                        </a:spcBef>
                        <a:spcAft>
                          <a:spcPts val="0"/>
                        </a:spcAft>
                        <a:buClrTx/>
                        <a:buSzTx/>
                        <a:buFont typeface="Wingdings" pitchFamily="2" charset="2"/>
                        <a:buChar char="§"/>
                        <a:tabLst/>
                        <a:defRPr/>
                      </a:pPr>
                      <a:r>
                        <a:rPr lang="en-US" altLang="ko-KR" sz="2000" b="0" kern="1200" dirty="0">
                          <a:solidFill>
                            <a:schemeClr val="dk1"/>
                          </a:solidFill>
                          <a:latin typeface="Calibri" pitchFamily="34" charset="0"/>
                          <a:ea typeface="+mn-ea"/>
                          <a:cs typeface="Times New Roman" pitchFamily="18" charset="0"/>
                        </a:rPr>
                        <a:t>Cost</a:t>
                      </a:r>
                      <a:endParaRPr lang="ko-KR" altLang="en-US" sz="2000" b="0" kern="1200" dirty="0">
                        <a:solidFill>
                          <a:schemeClr val="dk1"/>
                        </a:solidFill>
                        <a:latin typeface="Calibri" pitchFamily="34" charset="0"/>
                        <a:ea typeface="+mn-ea"/>
                        <a:cs typeface="Times New Roman" pitchFamily="18" charset="0"/>
                      </a:endParaRPr>
                    </a:p>
                  </a:txBody>
                  <a:tcPr anchor="ctr"/>
                </a:tc>
                <a:extLst>
                  <a:ext uri="{0D108BD9-81ED-4DB2-BD59-A6C34878D82A}">
                    <a16:rowId xmlns:a16="http://schemas.microsoft.com/office/drawing/2014/main" val="10000"/>
                  </a:ext>
                </a:extLst>
              </a:tr>
            </a:tbl>
          </a:graphicData>
        </a:graphic>
      </p:graphicFrame>
      <p:sp>
        <p:nvSpPr>
          <p:cNvPr id="10" name="직사각형 9"/>
          <p:cNvSpPr/>
          <p:nvPr/>
        </p:nvSpPr>
        <p:spPr>
          <a:xfrm>
            <a:off x="3444708" y="1104833"/>
            <a:ext cx="5271120" cy="1383597"/>
          </a:xfrm>
          <a:prstGeom prst="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itchFamily="34" charset="0"/>
              <a:cs typeface="Calibri" pitchFamily="34" charset="0"/>
            </a:endParaRPr>
          </a:p>
        </p:txBody>
      </p:sp>
      <p:sp>
        <p:nvSpPr>
          <p:cNvPr id="11" name="폭발 2 10"/>
          <p:cNvSpPr/>
          <p:nvPr/>
        </p:nvSpPr>
        <p:spPr>
          <a:xfrm>
            <a:off x="6634832" y="1628800"/>
            <a:ext cx="1872208" cy="959355"/>
          </a:xfrm>
          <a:prstGeom prst="irregularSeal2">
            <a:avLst/>
          </a:prstGeom>
          <a:solidFill>
            <a:srgbClr val="FF00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altLang="ko-KR" sz="2400" b="1" dirty="0">
                <a:solidFill>
                  <a:schemeClr val="bg1"/>
                </a:solidFill>
                <a:latin typeface="Calibri" pitchFamily="34" charset="0"/>
                <a:cs typeface="Calibri" pitchFamily="34" charset="0"/>
              </a:rPr>
              <a:t>Slow</a:t>
            </a:r>
            <a:endParaRPr lang="ko-KR" altLang="en-US" sz="2400" b="1" dirty="0">
              <a:solidFill>
                <a:schemeClr val="bg1"/>
              </a:solidFill>
              <a:latin typeface="Calibri" pitchFamily="34" charset="0"/>
              <a:cs typeface="Calibri" pitchFamily="34" charset="0"/>
            </a:endParaRPr>
          </a:p>
        </p:txBody>
      </p:sp>
      <p:sp>
        <p:nvSpPr>
          <p:cNvPr id="19" name="직사각형 18"/>
          <p:cNvSpPr/>
          <p:nvPr/>
        </p:nvSpPr>
        <p:spPr>
          <a:xfrm>
            <a:off x="283120" y="6525344"/>
            <a:ext cx="5094312" cy="230832"/>
          </a:xfrm>
          <a:prstGeom prst="rect">
            <a:avLst/>
          </a:prstGeom>
        </p:spPr>
        <p:txBody>
          <a:bodyPr wrap="square">
            <a:spAutoFit/>
          </a:bodyPr>
          <a:lstStyle/>
          <a:p>
            <a:pPr marL="171450" indent="-171450">
              <a:buFont typeface="Wingdings" pitchFamily="2" charset="2"/>
              <a:buChar char="Ø"/>
            </a:pPr>
            <a:r>
              <a:rPr lang="en-US" altLang="ko-KR" sz="900" dirty="0">
                <a:solidFill>
                  <a:schemeClr val="bg1">
                    <a:lumMod val="50000"/>
                  </a:schemeClr>
                </a:solidFill>
                <a:latin typeface="Calibri" pitchFamily="34" charset="0"/>
                <a:cs typeface="Calibri" pitchFamily="34" charset="0"/>
              </a:rPr>
              <a:t>Source - </a:t>
            </a:r>
            <a:r>
              <a:rPr lang="en-US" sz="900" dirty="0">
                <a:solidFill>
                  <a:schemeClr val="bg1">
                    <a:lumMod val="50000"/>
                  </a:schemeClr>
                </a:solidFill>
                <a:latin typeface="Calibri" pitchFamily="34" charset="0"/>
                <a:cs typeface="Calibri" pitchFamily="34" charset="0"/>
              </a:rPr>
              <a:t>http://www.1001freedownloads.com/free-icon/cat-sleep-icon</a:t>
            </a:r>
          </a:p>
        </p:txBody>
      </p:sp>
      <p:pic>
        <p:nvPicPr>
          <p:cNvPr id="14" name="Picture 3"/>
          <p:cNvPicPr>
            <a:picLocks noChangeAspect="1" noChangeArrowheads="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90095" y="1196752"/>
            <a:ext cx="2974726" cy="120905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descr="https://cdn3.iconfinder.com/data/icons/cat-power-premium/120/cat_laptop-512.png">
            <a:hlinkClick r:id="rId4"/>
          </p:cNvPr>
          <p:cNvPicPr>
            <a:picLocks noChangeAspect="1" noChangeArrowheads="1"/>
          </p:cNvPicPr>
          <p:nvPr/>
        </p:nvPicPr>
        <p:blipFill>
          <a:blip r:embed="rId5">
            <a:duotone>
              <a:prstClr val="black"/>
              <a:schemeClr val="accent5">
                <a:tint val="45000"/>
                <a:satMod val="400000"/>
              </a:schemeClr>
            </a:duotone>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290095" y="2595794"/>
            <a:ext cx="2974726" cy="108420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graphicFrame>
        <p:nvGraphicFramePr>
          <p:cNvPr id="23" name="표 22"/>
          <p:cNvGraphicFramePr>
            <a:graphicFrameLocks noGrp="1"/>
          </p:cNvGraphicFramePr>
          <p:nvPr>
            <p:extLst>
              <p:ext uri="{D42A27DB-BD31-4B8C-83A1-F6EECF244321}">
                <p14:modId xmlns:p14="http://schemas.microsoft.com/office/powerpoint/2010/main" val="1346780077"/>
              </p:ext>
            </p:extLst>
          </p:nvPr>
        </p:nvGraphicFramePr>
        <p:xfrm>
          <a:off x="3491882" y="3789039"/>
          <a:ext cx="5148063" cy="1368153"/>
        </p:xfrm>
        <a:graphic>
          <a:graphicData uri="http://schemas.openxmlformats.org/drawingml/2006/table">
            <a:tbl>
              <a:tblPr firstRow="1" bandRow="1">
                <a:tableStyleId>{0505E3EF-67EA-436B-97B2-0124C06EBD24}</a:tableStyleId>
              </a:tblPr>
              <a:tblGrid>
                <a:gridCol w="1800198">
                  <a:extLst>
                    <a:ext uri="{9D8B030D-6E8A-4147-A177-3AD203B41FA5}">
                      <a16:colId xmlns:a16="http://schemas.microsoft.com/office/drawing/2014/main" val="20000"/>
                    </a:ext>
                  </a:extLst>
                </a:gridCol>
                <a:gridCol w="1502275">
                  <a:extLst>
                    <a:ext uri="{9D8B030D-6E8A-4147-A177-3AD203B41FA5}">
                      <a16:colId xmlns:a16="http://schemas.microsoft.com/office/drawing/2014/main" val="20001"/>
                    </a:ext>
                  </a:extLst>
                </a:gridCol>
                <a:gridCol w="1845590">
                  <a:extLst>
                    <a:ext uri="{9D8B030D-6E8A-4147-A177-3AD203B41FA5}">
                      <a16:colId xmlns:a16="http://schemas.microsoft.com/office/drawing/2014/main" val="20002"/>
                    </a:ext>
                  </a:extLst>
                </a:gridCol>
              </a:tblGrid>
              <a:tr h="1368153">
                <a:tc>
                  <a:txBody>
                    <a:bodyPr/>
                    <a:lstStyle/>
                    <a:p>
                      <a:pPr latinLnBrk="1"/>
                      <a:r>
                        <a:rPr lang="en-US" altLang="ko-KR" sz="2000" b="1" dirty="0">
                          <a:latin typeface="Calibri" pitchFamily="34" charset="0"/>
                          <a:cs typeface="Times New Roman" pitchFamily="18" charset="0"/>
                        </a:rPr>
                        <a:t>Hibernation (Suspend-to-Disk)</a:t>
                      </a:r>
                      <a:endParaRPr lang="ko-KR" altLang="en-US" sz="2000" b="1" dirty="0">
                        <a:latin typeface="Calibri" pitchFamily="34" charset="0"/>
                        <a:cs typeface="Times New Roman" pitchFamily="18" charset="0"/>
                      </a:endParaRPr>
                    </a:p>
                  </a:txBody>
                  <a:tcPr anchor="ctr"/>
                </a:tc>
                <a:tc>
                  <a:txBody>
                    <a:bodyPr/>
                    <a:lstStyle/>
                    <a:p>
                      <a:pPr marL="144000" marR="0" lvl="1" indent="-144000" algn="l" defTabSz="914400" rtl="0" eaLnBrk="1" fontAlgn="auto" latinLnBrk="1" hangingPunct="1">
                        <a:lnSpc>
                          <a:spcPct val="100000"/>
                        </a:lnSpc>
                        <a:spcBef>
                          <a:spcPts val="0"/>
                        </a:spcBef>
                        <a:spcAft>
                          <a:spcPts val="0"/>
                        </a:spcAft>
                        <a:buClrTx/>
                        <a:buSzTx/>
                        <a:buFont typeface="Wingdings" pitchFamily="2" charset="2"/>
                        <a:buChar char="§"/>
                        <a:tabLst/>
                        <a:defRPr/>
                      </a:pPr>
                      <a:r>
                        <a:rPr lang="en-US" altLang="ko-KR" sz="2000" b="0" kern="1200" dirty="0">
                          <a:solidFill>
                            <a:schemeClr val="dk1"/>
                          </a:solidFill>
                          <a:latin typeface="Calibri" pitchFamily="34" charset="0"/>
                          <a:ea typeface="+mn-ea"/>
                          <a:cs typeface="Times New Roman" pitchFamily="18" charset="0"/>
                        </a:rPr>
                        <a:t>Fast</a:t>
                      </a:r>
                      <a:endParaRPr lang="ko-KR" altLang="en-US" sz="2000" b="0" kern="1200" dirty="0">
                        <a:solidFill>
                          <a:schemeClr val="dk1"/>
                        </a:solidFill>
                        <a:latin typeface="Calibri" pitchFamily="34" charset="0"/>
                        <a:ea typeface="+mn-ea"/>
                        <a:cs typeface="Times New Roman" pitchFamily="18" charset="0"/>
                      </a:endParaRPr>
                    </a:p>
                  </a:txBody>
                  <a:tcPr anchor="ctr"/>
                </a:tc>
                <a:tc>
                  <a:txBody>
                    <a:bodyPr/>
                    <a:lstStyle/>
                    <a:p>
                      <a:pPr marL="144000" marR="0" lvl="1" indent="-144000" algn="l" defTabSz="914400" rtl="0" eaLnBrk="1" fontAlgn="auto" latinLnBrk="1" hangingPunct="1">
                        <a:lnSpc>
                          <a:spcPct val="100000"/>
                        </a:lnSpc>
                        <a:spcBef>
                          <a:spcPts val="0"/>
                        </a:spcBef>
                        <a:spcAft>
                          <a:spcPts val="0"/>
                        </a:spcAft>
                        <a:buClrTx/>
                        <a:buSzTx/>
                        <a:buFont typeface="Wingdings" pitchFamily="2" charset="2"/>
                        <a:buChar char="§"/>
                        <a:tabLst/>
                        <a:defRPr/>
                      </a:pPr>
                      <a:r>
                        <a:rPr lang="en-US" altLang="ko-KR" sz="2000" b="0" kern="1200" dirty="0">
                          <a:solidFill>
                            <a:schemeClr val="dk1"/>
                          </a:solidFill>
                          <a:latin typeface="Calibri" pitchFamily="34" charset="0"/>
                          <a:ea typeface="+mn-ea"/>
                          <a:cs typeface="Times New Roman" pitchFamily="18" charset="0"/>
                        </a:rPr>
                        <a:t>Low Portability</a:t>
                      </a:r>
                    </a:p>
                    <a:p>
                      <a:pPr marL="144000" marR="0" lvl="1" indent="-144000" algn="l" defTabSz="914400" rtl="0" eaLnBrk="1" fontAlgn="auto" latinLnBrk="1" hangingPunct="1">
                        <a:lnSpc>
                          <a:spcPct val="100000"/>
                        </a:lnSpc>
                        <a:spcBef>
                          <a:spcPts val="0"/>
                        </a:spcBef>
                        <a:spcAft>
                          <a:spcPts val="0"/>
                        </a:spcAft>
                        <a:buClrTx/>
                        <a:buSzTx/>
                        <a:buFont typeface="Wingdings" pitchFamily="2" charset="2"/>
                        <a:buChar char="§"/>
                        <a:tabLst/>
                        <a:defRPr/>
                      </a:pPr>
                      <a:r>
                        <a:rPr lang="en-US" altLang="ko-KR" sz="2000" b="0" kern="1200" dirty="0">
                          <a:solidFill>
                            <a:schemeClr val="dk1"/>
                          </a:solidFill>
                          <a:latin typeface="Calibri" pitchFamily="34" charset="0"/>
                          <a:ea typeface="+mn-ea"/>
                          <a:cs typeface="Times New Roman" pitchFamily="18" charset="0"/>
                        </a:rPr>
                        <a:t>Less Dynamicity</a:t>
                      </a:r>
                    </a:p>
                  </a:txBody>
                  <a:tcPr anchor="ctr"/>
                </a:tc>
                <a:extLst>
                  <a:ext uri="{0D108BD9-81ED-4DB2-BD59-A6C34878D82A}">
                    <a16:rowId xmlns:a16="http://schemas.microsoft.com/office/drawing/2014/main" val="10000"/>
                  </a:ext>
                </a:extLst>
              </a:tr>
            </a:tbl>
          </a:graphicData>
        </a:graphic>
      </p:graphicFrame>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095" y="3789040"/>
            <a:ext cx="2974726" cy="13681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 name="그룹 27"/>
          <p:cNvGrpSpPr/>
          <p:nvPr/>
        </p:nvGrpSpPr>
        <p:grpSpPr>
          <a:xfrm>
            <a:off x="290095" y="5283417"/>
            <a:ext cx="2974726" cy="1097911"/>
            <a:chOff x="323531" y="5283417"/>
            <a:chExt cx="2941290" cy="1097911"/>
          </a:xfrm>
        </p:grpSpPr>
        <p:pic>
          <p:nvPicPr>
            <p:cNvPr id="1028" name="Picture 4" descr="http://www.blogcdn.com/www.engadget.com/media/2006/09/samsung-pram.jp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531" y="5283417"/>
              <a:ext cx="2941290" cy="109791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7" name="TextBox 26"/>
            <p:cNvSpPr txBox="1"/>
            <p:nvPr/>
          </p:nvSpPr>
          <p:spPr>
            <a:xfrm rot="20873929">
              <a:off x="1439594" y="5650326"/>
              <a:ext cx="1101791" cy="338554"/>
            </a:xfrm>
            <a:prstGeom prst="rect">
              <a:avLst/>
            </a:prstGeom>
            <a:noFill/>
          </p:spPr>
          <p:txBody>
            <a:bodyPr wrap="square" rtlCol="0">
              <a:spAutoFit/>
            </a:bodyPr>
            <a:lstStyle/>
            <a:p>
              <a:r>
                <a:rPr lang="en-US" altLang="ko-KR" sz="1600" dirty="0">
                  <a:latin typeface="Calibri" pitchFamily="34" charset="0"/>
                  <a:cs typeface="Calibri" pitchFamily="34" charset="0"/>
                </a:rPr>
                <a:t>SAMSUNG</a:t>
              </a:r>
              <a:endParaRPr lang="ko-KR" altLang="en-US" sz="1600" dirty="0">
                <a:latin typeface="Calibri" pitchFamily="34" charset="0"/>
                <a:cs typeface="Calibri" pitchFamily="34" charset="0"/>
              </a:endParaRPr>
            </a:p>
          </p:txBody>
        </p:sp>
      </p:grpSp>
      <p:sp>
        <p:nvSpPr>
          <p:cNvPr id="18" name="슬라이드 번호 개체 틀 2"/>
          <p:cNvSpPr txBox="1">
            <a:spLocks/>
          </p:cNvSpPr>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2ABFCFA3-7D24-4157-B23E-56D1E6B6960D}" type="slidenum">
              <a:rPr lang="ko-KR" altLang="en-US" smtClean="0">
                <a:latin typeface="Calibri" pitchFamily="34" charset="0"/>
                <a:cs typeface="Times New Roman" pitchFamily="18" charset="0"/>
              </a:rPr>
              <a:pPr/>
              <a:t>7</a:t>
            </a:fld>
            <a:endParaRPr lang="ko-KR" altLang="en-US" dirty="0">
              <a:latin typeface="Calibri" pitchFamily="34" charset="0"/>
              <a:cs typeface="Times New Roman" pitchFamily="18" charset="0"/>
            </a:endParaRPr>
          </a:p>
        </p:txBody>
      </p:sp>
    </p:spTree>
    <p:extLst>
      <p:ext uri="{BB962C8B-B14F-4D97-AF65-F5344CB8AC3E}">
        <p14:creationId xmlns:p14="http://schemas.microsoft.com/office/powerpoint/2010/main" val="140017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29"/>
                                        </p:tgtEl>
                                        <p:attrNameLst>
                                          <p:attrName>style.visibility</p:attrName>
                                        </p:attrNameLst>
                                      </p:cBhvr>
                                      <p:to>
                                        <p:strVal val="visible"/>
                                      </p:to>
                                    </p:set>
                                    <p:anim calcmode="lin" valueType="num">
                                      <p:cBhvr additive="base">
                                        <p:cTn id="35" dur="500" fill="hold"/>
                                        <p:tgtEl>
                                          <p:spTgt spid="1029"/>
                                        </p:tgtEl>
                                        <p:attrNameLst>
                                          <p:attrName>ppt_x</p:attrName>
                                        </p:attrNameLst>
                                      </p:cBhvr>
                                      <p:tavLst>
                                        <p:tav tm="0">
                                          <p:val>
                                            <p:strVal val="#ppt_x"/>
                                          </p:val>
                                        </p:tav>
                                        <p:tav tm="100000">
                                          <p:val>
                                            <p:strVal val="#ppt_x"/>
                                          </p:val>
                                        </p:tav>
                                      </p:tavLst>
                                    </p:anim>
                                    <p:anim calcmode="lin" valueType="num">
                                      <p:cBhvr additive="base">
                                        <p:cTn id="36"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childTnLst>
                          </p:cTn>
                        </p:par>
                        <p:par>
                          <p:cTn id="53" fill="hold">
                            <p:stCondLst>
                              <p:cond delay="500"/>
                            </p:stCondLst>
                            <p:childTnLst>
                              <p:par>
                                <p:cTn id="54" presetID="16" presetClass="entr" presetSubtype="21"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barn(inVertical)">
                                      <p:cBhvr>
                                        <p:cTn id="5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직선 연결선 8">
            <a:extLst>
              <a:ext uri="{FF2B5EF4-FFF2-40B4-BE49-F238E27FC236}">
                <a16:creationId xmlns:a16="http://schemas.microsoft.com/office/drawing/2014/main" id="{639507CE-FECC-B018-A84A-90ECF0EE13D6}"/>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 name="제목 1"/>
          <p:cNvSpPr txBox="1">
            <a:spLocks/>
          </p:cNvSpPr>
          <p:nvPr/>
        </p:nvSpPr>
        <p:spPr>
          <a:xfrm>
            <a:off x="0" y="-27384"/>
            <a:ext cx="9144000" cy="1143000"/>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kumimoji="1" lang="en-US" altLang="ko-KR" sz="4000" b="1" dirty="0">
                <a:latin typeface="Calibri" pitchFamily="34" charset="0"/>
                <a:ea typeface="맑은고딕"/>
                <a:cs typeface="Times New Roman" pitchFamily="18" charset="0"/>
              </a:rPr>
              <a:t>Overall Booting Sequence of  TV</a:t>
            </a:r>
            <a:endParaRPr lang="ko-KR" altLang="en-US" sz="4000" b="1" dirty="0">
              <a:latin typeface="Calibri" pitchFamily="34" charset="0"/>
              <a:cs typeface="Times New Roman"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792" y="1844824"/>
            <a:ext cx="8316416" cy="264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직사각형 4"/>
          <p:cNvSpPr/>
          <p:nvPr/>
        </p:nvSpPr>
        <p:spPr>
          <a:xfrm>
            <a:off x="1475656" y="4077072"/>
            <a:ext cx="6624736" cy="945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itchFamily="34" charset="0"/>
            </a:endParaRPr>
          </a:p>
        </p:txBody>
      </p:sp>
      <p:sp>
        <p:nvSpPr>
          <p:cNvPr id="3" name="타원 2"/>
          <p:cNvSpPr/>
          <p:nvPr/>
        </p:nvSpPr>
        <p:spPr>
          <a:xfrm>
            <a:off x="4233971" y="1052736"/>
            <a:ext cx="4277275" cy="3369543"/>
          </a:xfrm>
          <a:prstGeom prst="ellipse">
            <a:avLst/>
          </a:prstGeom>
          <a:noFill/>
          <a:ln w="44450" cmpd="dbl">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ko-KR" sz="8000" b="1" dirty="0">
              <a:solidFill>
                <a:srgbClr val="FF0000"/>
              </a:solidFill>
            </a:endParaRPr>
          </a:p>
          <a:p>
            <a:pPr algn="ctr"/>
            <a:r>
              <a:rPr lang="en-US" altLang="ko-KR" sz="8000" b="1" dirty="0">
                <a:solidFill>
                  <a:srgbClr val="FF0000"/>
                </a:solidFill>
              </a:rPr>
              <a:t>7 S</a:t>
            </a:r>
          </a:p>
          <a:p>
            <a:pPr algn="ctr"/>
            <a:endParaRPr lang="ko-KR" altLang="en-US" sz="7200" b="1" dirty="0">
              <a:solidFill>
                <a:srgbClr val="FF0000"/>
              </a:solidFill>
              <a:latin typeface="Calibri" pitchFamily="34" charset="0"/>
            </a:endParaRPr>
          </a:p>
        </p:txBody>
      </p:sp>
      <p:sp>
        <p:nvSpPr>
          <p:cNvPr id="8" name="직사각형 7"/>
          <p:cNvSpPr/>
          <p:nvPr/>
        </p:nvSpPr>
        <p:spPr>
          <a:xfrm>
            <a:off x="346026" y="4581128"/>
            <a:ext cx="8258422" cy="1200329"/>
          </a:xfrm>
          <a:prstGeom prst="rect">
            <a:avLst/>
          </a:prstGeom>
        </p:spPr>
        <p:txBody>
          <a:bodyPr wrap="square">
            <a:spAutoFit/>
          </a:bodyPr>
          <a:lstStyle/>
          <a:p>
            <a:pPr marL="285750" indent="-285750">
              <a:buFont typeface="Arial" pitchFamily="34" charset="0"/>
              <a:buChar char="•"/>
            </a:pPr>
            <a:r>
              <a:rPr lang="en-US" altLang="ko-KR" sz="2400" dirty="0">
                <a:latin typeface="Calibri" pitchFamily="34" charset="0"/>
                <a:cs typeface="Times New Roman" pitchFamily="18" charset="0"/>
              </a:rPr>
              <a:t>Overall booting procedure with timing information of </a:t>
            </a:r>
            <a:r>
              <a:rPr lang="en-US" altLang="ko-KR" sz="2400" dirty="0" err="1">
                <a:latin typeface="Calibri" pitchFamily="34" charset="0"/>
                <a:cs typeface="Times New Roman" pitchFamily="18" charset="0"/>
              </a:rPr>
              <a:t>Tizen</a:t>
            </a:r>
            <a:r>
              <a:rPr lang="en-US" altLang="ko-KR" sz="2400" dirty="0">
                <a:latin typeface="Calibri" pitchFamily="34" charset="0"/>
                <a:cs typeface="Times New Roman" pitchFamily="18" charset="0"/>
              </a:rPr>
              <a:t> TV before this work</a:t>
            </a:r>
          </a:p>
          <a:p>
            <a:pPr marL="342900" indent="-342900">
              <a:buFont typeface="Arial" pitchFamily="34" charset="0"/>
              <a:buChar char="•"/>
            </a:pPr>
            <a:r>
              <a:rPr lang="en-US" altLang="ko-KR" sz="2400" dirty="0">
                <a:latin typeface="Calibri" pitchFamily="34" charset="0"/>
                <a:cs typeface="Times New Roman" pitchFamily="18" charset="0"/>
              </a:rPr>
              <a:t>8s boot time with optimization techniques of prior works</a:t>
            </a:r>
          </a:p>
        </p:txBody>
      </p:sp>
      <p:sp>
        <p:nvSpPr>
          <p:cNvPr id="7" name="슬라이드 번호 개체 틀 2"/>
          <p:cNvSpPr>
            <a:spLocks noGrp="1"/>
          </p:cNvSpPr>
          <p:nvPr>
            <p:ph type="sldNum" sz="quarter" idx="12"/>
          </p:nvPr>
        </p:nvSpPr>
        <p:spPr>
          <a:xfrm>
            <a:off x="6553200" y="6356350"/>
            <a:ext cx="2133600" cy="365125"/>
          </a:xfrm>
        </p:spPr>
        <p:txBody>
          <a:bodyPr/>
          <a:lstStyle/>
          <a:p>
            <a:fld id="{2ABFCFA3-7D24-4157-B23E-56D1E6B6960D}" type="slidenum">
              <a:rPr lang="ko-KR" altLang="en-US" smtClean="0">
                <a:latin typeface="Calibri" pitchFamily="34" charset="0"/>
                <a:cs typeface="Times New Roman" pitchFamily="18" charset="0"/>
              </a:rPr>
              <a:pPr/>
              <a:t>8</a:t>
            </a:fld>
            <a:endParaRPr lang="ko-KR" altLang="en-US" dirty="0">
              <a:latin typeface="Calibri" pitchFamily="34" charset="0"/>
              <a:cs typeface="Times New Roman" pitchFamily="18" charset="0"/>
            </a:endParaRPr>
          </a:p>
        </p:txBody>
      </p:sp>
      <p:grpSp>
        <p:nvGrpSpPr>
          <p:cNvPr id="6" name="그룹 5"/>
          <p:cNvGrpSpPr/>
          <p:nvPr/>
        </p:nvGrpSpPr>
        <p:grpSpPr>
          <a:xfrm>
            <a:off x="2017042" y="1052736"/>
            <a:ext cx="2194918" cy="3369543"/>
            <a:chOff x="2017042" y="1052736"/>
            <a:chExt cx="2194918" cy="3369543"/>
          </a:xfrm>
        </p:grpSpPr>
        <p:sp>
          <p:nvSpPr>
            <p:cNvPr id="10" name="타원 9"/>
            <p:cNvSpPr/>
            <p:nvPr/>
          </p:nvSpPr>
          <p:spPr>
            <a:xfrm>
              <a:off x="2017042" y="1052736"/>
              <a:ext cx="2194918" cy="3369543"/>
            </a:xfrm>
            <a:prstGeom prst="ellipse">
              <a:avLst/>
            </a:prstGeom>
            <a:noFill/>
            <a:ln w="44450" cmpd="dbl">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sz="7200" b="1" dirty="0">
                <a:solidFill>
                  <a:srgbClr val="FF0000"/>
                </a:solidFill>
                <a:latin typeface="Calibri" pitchFamily="34" charset="0"/>
              </a:endParaRPr>
            </a:p>
          </p:txBody>
        </p:sp>
        <p:sp>
          <p:nvSpPr>
            <p:cNvPr id="2" name="TextBox 1"/>
            <p:cNvSpPr txBox="1"/>
            <p:nvPr/>
          </p:nvSpPr>
          <p:spPr>
            <a:xfrm>
              <a:off x="2107499" y="2381979"/>
              <a:ext cx="2088232" cy="923330"/>
            </a:xfrm>
            <a:prstGeom prst="rect">
              <a:avLst/>
            </a:prstGeom>
            <a:noFill/>
          </p:spPr>
          <p:txBody>
            <a:bodyPr wrap="square" rtlCol="0">
              <a:spAutoFit/>
            </a:bodyPr>
            <a:lstStyle/>
            <a:p>
              <a:pPr algn="ctr"/>
              <a:r>
                <a:rPr lang="en-US" altLang="ko-KR" sz="5400" b="1" dirty="0">
                  <a:solidFill>
                    <a:srgbClr val="FF0000"/>
                  </a:solidFill>
                </a:rPr>
                <a:t>0.7 S</a:t>
              </a:r>
            </a:p>
          </p:txBody>
        </p:sp>
      </p:grpSp>
    </p:spTree>
    <p:extLst>
      <p:ext uri="{BB962C8B-B14F-4D97-AF65-F5344CB8AC3E}">
        <p14:creationId xmlns:p14="http://schemas.microsoft.com/office/powerpoint/2010/main" val="32950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C08C73A7-C12F-DDF9-7F4F-0CB74DB82B55}"/>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5" name="직사각형 4"/>
          <p:cNvSpPr/>
          <p:nvPr/>
        </p:nvSpPr>
        <p:spPr>
          <a:xfrm>
            <a:off x="409818" y="3717032"/>
            <a:ext cx="8482662" cy="2062103"/>
          </a:xfrm>
          <a:prstGeom prst="rect">
            <a:avLst/>
          </a:prstGeom>
        </p:spPr>
        <p:txBody>
          <a:bodyPr wrap="square">
            <a:spAutoFit/>
          </a:bodyPr>
          <a:lstStyle/>
          <a:p>
            <a:pPr marL="285750" indent="-285750">
              <a:buFont typeface="Wingdings" pitchFamily="2" charset="2"/>
              <a:buChar char="§"/>
            </a:pPr>
            <a:r>
              <a:rPr lang="en-US" altLang="ko-KR" sz="3200" dirty="0">
                <a:latin typeface="Calibri" pitchFamily="34" charset="0"/>
                <a:cs typeface="Times New Roman" pitchFamily="18" charset="0"/>
              </a:rPr>
              <a:t>In-order</a:t>
            </a:r>
          </a:p>
          <a:p>
            <a:pPr marL="742950" lvl="1" indent="-285750">
              <a:buFont typeface="Wingdings" pitchFamily="2" charset="2"/>
              <a:buChar char="§"/>
            </a:pPr>
            <a:r>
              <a:rPr lang="en-US" altLang="ko-KR" sz="2400" dirty="0">
                <a:latin typeface="Calibri" pitchFamily="34" charset="0"/>
                <a:cs typeface="Times New Roman" pitchFamily="18" charset="0"/>
              </a:rPr>
              <a:t>Substantially </a:t>
            </a:r>
            <a:r>
              <a:rPr lang="en-US" altLang="ko-KR" sz="2400" dirty="0">
                <a:solidFill>
                  <a:srgbClr val="FF0000"/>
                </a:solidFill>
                <a:latin typeface="Calibri" pitchFamily="34" charset="0"/>
                <a:cs typeface="Times New Roman" pitchFamily="18" charset="0"/>
              </a:rPr>
              <a:t>guarantee order</a:t>
            </a:r>
            <a:r>
              <a:rPr lang="en-US" altLang="ko-KR" sz="2400" dirty="0">
                <a:latin typeface="Calibri" pitchFamily="34" charset="0"/>
                <a:cs typeface="Times New Roman" pitchFamily="18" charset="0"/>
              </a:rPr>
              <a:t> of boot sequence but also </a:t>
            </a:r>
            <a:r>
              <a:rPr lang="en-US" altLang="ko-KR" sz="2400" dirty="0">
                <a:solidFill>
                  <a:srgbClr val="FF0000"/>
                </a:solidFill>
                <a:latin typeface="Calibri" pitchFamily="34" charset="0"/>
                <a:cs typeface="Times New Roman" pitchFamily="18" charset="0"/>
              </a:rPr>
              <a:t>slow.</a:t>
            </a:r>
          </a:p>
          <a:p>
            <a:pPr lvl="1"/>
            <a:r>
              <a:rPr lang="en-US" altLang="ko-KR" sz="2400" dirty="0">
                <a:solidFill>
                  <a:srgbClr val="FF0000"/>
                </a:solidFill>
                <a:latin typeface="Calibri" pitchFamily="34" charset="0"/>
                <a:cs typeface="Times New Roman" pitchFamily="18" charset="0"/>
              </a:rPr>
              <a:t>    </a:t>
            </a:r>
            <a:r>
              <a:rPr lang="en-US" altLang="ko-KR" sz="2400" dirty="0">
                <a:latin typeface="Calibri" pitchFamily="34" charset="0"/>
                <a:cs typeface="Times New Roman" pitchFamily="18" charset="0"/>
              </a:rPr>
              <a:t>(e.g. delay of an former application execution)</a:t>
            </a:r>
          </a:p>
          <a:p>
            <a:pPr marL="742950" lvl="1" indent="-285750">
              <a:buFont typeface="Wingdings" pitchFamily="2" charset="2"/>
              <a:buChar char="§"/>
            </a:pPr>
            <a:r>
              <a:rPr lang="en-US" altLang="ko-KR" sz="2400" dirty="0">
                <a:latin typeface="Calibri" pitchFamily="34" charset="0"/>
                <a:cs typeface="Times New Roman" pitchFamily="18" charset="0"/>
              </a:rPr>
              <a:t>It stops issuing applications because of </a:t>
            </a:r>
            <a:r>
              <a:rPr lang="en-US" altLang="ko-KR" sz="2400" dirty="0">
                <a:solidFill>
                  <a:srgbClr val="FF0000"/>
                </a:solidFill>
                <a:latin typeface="Calibri" pitchFamily="34" charset="0"/>
                <a:cs typeface="Times New Roman" pitchFamily="18" charset="0"/>
              </a:rPr>
              <a:t>dependencies</a:t>
            </a:r>
            <a:r>
              <a:rPr lang="en-US" altLang="ko-KR" sz="2400" dirty="0">
                <a:latin typeface="Calibri" pitchFamily="34" charset="0"/>
                <a:cs typeface="Times New Roman" pitchFamily="18" charset="0"/>
              </a:rPr>
              <a:t> when the previous application can</a:t>
            </a:r>
            <a:r>
              <a:rPr lang="ko-KR" altLang="en-US" sz="2400" dirty="0">
                <a:latin typeface="Calibri" pitchFamily="34" charset="0"/>
                <a:cs typeface="Times New Roman" pitchFamily="18" charset="0"/>
              </a:rPr>
              <a:t> </a:t>
            </a:r>
            <a:r>
              <a:rPr lang="en-US" altLang="ko-KR" sz="2400" dirty="0">
                <a:latin typeface="Calibri" pitchFamily="34" charset="0"/>
                <a:cs typeface="Times New Roman" pitchFamily="18" charset="0"/>
              </a:rPr>
              <a:t>not be dispatched.</a:t>
            </a:r>
          </a:p>
        </p:txBody>
      </p:sp>
      <p:sp>
        <p:nvSpPr>
          <p:cNvPr id="8" name="직사각형 7"/>
          <p:cNvSpPr/>
          <p:nvPr/>
        </p:nvSpPr>
        <p:spPr>
          <a:xfrm>
            <a:off x="406489" y="1340768"/>
            <a:ext cx="8482662" cy="2431435"/>
          </a:xfrm>
          <a:prstGeom prst="rect">
            <a:avLst/>
          </a:prstGeom>
        </p:spPr>
        <p:txBody>
          <a:bodyPr wrap="square">
            <a:spAutoFit/>
          </a:bodyPr>
          <a:lstStyle/>
          <a:p>
            <a:pPr marL="285750" indent="-285750">
              <a:buFont typeface="Wingdings" pitchFamily="2" charset="2"/>
              <a:buChar char="§"/>
            </a:pPr>
            <a:r>
              <a:rPr lang="en-US" altLang="ko-KR" sz="3200" dirty="0">
                <a:latin typeface="Calibri" pitchFamily="34" charset="0"/>
                <a:cs typeface="Times New Roman" pitchFamily="18" charset="0"/>
              </a:rPr>
              <a:t>Out-of-order</a:t>
            </a:r>
          </a:p>
          <a:p>
            <a:pPr marL="742950" lvl="1" indent="-285750">
              <a:buFont typeface="Wingdings" pitchFamily="2" charset="2"/>
              <a:buChar char="§"/>
            </a:pPr>
            <a:r>
              <a:rPr lang="en-US" altLang="ko-KR" sz="2400" dirty="0">
                <a:latin typeface="Calibri" pitchFamily="34" charset="0"/>
                <a:cs typeface="Times New Roman" pitchFamily="18" charset="0"/>
              </a:rPr>
              <a:t>Substantially </a:t>
            </a:r>
            <a:r>
              <a:rPr lang="en-US" altLang="ko-KR" sz="2400" dirty="0">
                <a:solidFill>
                  <a:srgbClr val="FF0000"/>
                </a:solidFill>
                <a:latin typeface="Calibri" pitchFamily="34" charset="0"/>
                <a:cs typeface="Times New Roman" pitchFamily="18" charset="0"/>
              </a:rPr>
              <a:t>faster</a:t>
            </a:r>
            <a:r>
              <a:rPr lang="en-US" altLang="ko-KR" sz="2400" dirty="0">
                <a:latin typeface="Calibri" pitchFamily="34" charset="0"/>
                <a:cs typeface="Times New Roman" pitchFamily="18" charset="0"/>
              </a:rPr>
              <a:t> but also </a:t>
            </a:r>
            <a:r>
              <a:rPr lang="en-US" altLang="ko-KR" sz="2400" dirty="0">
                <a:solidFill>
                  <a:srgbClr val="FF0000"/>
                </a:solidFill>
                <a:latin typeface="Calibri" pitchFamily="34" charset="0"/>
                <a:cs typeface="Times New Roman" pitchFamily="18" charset="0"/>
              </a:rPr>
              <a:t>more complex. </a:t>
            </a:r>
          </a:p>
          <a:p>
            <a:pPr lvl="1"/>
            <a:r>
              <a:rPr lang="en-US" altLang="ko-KR" sz="2400" dirty="0">
                <a:solidFill>
                  <a:srgbClr val="FF0000"/>
                </a:solidFill>
                <a:latin typeface="Calibri" pitchFamily="34" charset="0"/>
                <a:cs typeface="Times New Roman" pitchFamily="18" charset="0"/>
              </a:rPr>
              <a:t>    </a:t>
            </a:r>
            <a:r>
              <a:rPr lang="en-US" altLang="ko-KR" sz="2400" dirty="0">
                <a:latin typeface="Calibri" pitchFamily="34" charset="0"/>
                <a:cs typeface="Times New Roman" pitchFamily="18" charset="0"/>
              </a:rPr>
              <a:t>(e.g. Execution failure of  service daemon)</a:t>
            </a:r>
          </a:p>
          <a:p>
            <a:pPr marL="742950" lvl="1" indent="-285750">
              <a:buFont typeface="Wingdings" pitchFamily="2" charset="2"/>
              <a:buChar char="§"/>
            </a:pPr>
            <a:r>
              <a:rPr lang="en-US" altLang="ko-KR" sz="2400" dirty="0">
                <a:latin typeface="Calibri" pitchFamily="34" charset="0"/>
                <a:cs typeface="Times New Roman" pitchFamily="18" charset="0"/>
              </a:rPr>
              <a:t>Services </a:t>
            </a:r>
            <a:r>
              <a:rPr lang="en-US" altLang="ko-KR" sz="2400" dirty="0">
                <a:solidFill>
                  <a:srgbClr val="FF0000"/>
                </a:solidFill>
                <a:latin typeface="Calibri" pitchFamily="34" charset="0"/>
                <a:cs typeface="Times New Roman" pitchFamily="18" charset="0"/>
              </a:rPr>
              <a:t>will</a:t>
            </a:r>
            <a:r>
              <a:rPr lang="en-US" altLang="ko-KR" sz="2400" dirty="0">
                <a:latin typeface="Calibri" pitchFamily="34" charset="0"/>
                <a:cs typeface="Times New Roman" pitchFamily="18" charset="0"/>
              </a:rPr>
              <a:t> </a:t>
            </a:r>
            <a:r>
              <a:rPr lang="en-US" altLang="ko-KR" sz="2400" dirty="0">
                <a:solidFill>
                  <a:srgbClr val="FF0000"/>
                </a:solidFill>
                <a:latin typeface="Calibri" pitchFamily="34" charset="0"/>
                <a:cs typeface="Times New Roman" pitchFamily="18" charset="0"/>
              </a:rPr>
              <a:t>change order</a:t>
            </a:r>
            <a:r>
              <a:rPr lang="en-US" altLang="ko-KR" sz="2400" dirty="0">
                <a:latin typeface="Calibri" pitchFamily="34" charset="0"/>
                <a:cs typeface="Times New Roman" pitchFamily="18" charset="0"/>
              </a:rPr>
              <a:t> of boot sequences to keep dispatching.</a:t>
            </a:r>
          </a:p>
          <a:p>
            <a:pPr marL="742950" lvl="1" indent="-285750">
              <a:buFont typeface="Wingdings" pitchFamily="2" charset="2"/>
              <a:buChar char="§"/>
            </a:pPr>
            <a:endParaRPr lang="ko-KR" altLang="en-US" sz="2400" dirty="0">
              <a:latin typeface="Calibri" pitchFamily="34" charset="0"/>
              <a:cs typeface="Times New Roman" pitchFamily="18" charset="0"/>
            </a:endParaRPr>
          </a:p>
        </p:txBody>
      </p:sp>
      <p:sp>
        <p:nvSpPr>
          <p:cNvPr id="9" name="제목 1"/>
          <p:cNvSpPr txBox="1">
            <a:spLocks/>
          </p:cNvSpPr>
          <p:nvPr/>
        </p:nvSpPr>
        <p:spPr>
          <a:xfrm>
            <a:off x="0" y="-27384"/>
            <a:ext cx="9144000" cy="1143000"/>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kumimoji="1" lang="en-US" altLang="ko-KR" sz="4000" b="1" dirty="0">
                <a:latin typeface="Calibri" pitchFamily="34" charset="0"/>
                <a:ea typeface="맑은고딕"/>
                <a:cs typeface="Times New Roman" pitchFamily="18" charset="0"/>
              </a:rPr>
              <a:t>Two Execution Order Mechanisms</a:t>
            </a:r>
            <a:endParaRPr lang="ko-KR" altLang="en-US" sz="4000" b="1" dirty="0">
              <a:latin typeface="Calibri" pitchFamily="34" charset="0"/>
              <a:cs typeface="Times New Roman" pitchFamily="18" charset="0"/>
            </a:endParaRPr>
          </a:p>
        </p:txBody>
      </p:sp>
      <p:sp>
        <p:nvSpPr>
          <p:cNvPr id="6" name="슬라이드 번호 개체 틀 2"/>
          <p:cNvSpPr>
            <a:spLocks noGrp="1"/>
          </p:cNvSpPr>
          <p:nvPr>
            <p:ph type="sldNum" sz="quarter" idx="12"/>
          </p:nvPr>
        </p:nvSpPr>
        <p:spPr>
          <a:xfrm>
            <a:off x="6553200" y="6356350"/>
            <a:ext cx="2133600" cy="365125"/>
          </a:xfrm>
        </p:spPr>
        <p:txBody>
          <a:bodyPr/>
          <a:lstStyle/>
          <a:p>
            <a:fld id="{2ABFCFA3-7D24-4157-B23E-56D1E6B6960D}" type="slidenum">
              <a:rPr lang="ko-KR" altLang="en-US" smtClean="0">
                <a:latin typeface="Calibri" pitchFamily="34" charset="0"/>
                <a:cs typeface="Times New Roman" pitchFamily="18" charset="0"/>
              </a:rPr>
              <a:pPr/>
              <a:t>9</a:t>
            </a:fld>
            <a:endParaRPr lang="ko-KR" altLang="en-US" dirty="0">
              <a:latin typeface="Calibri" pitchFamily="34" charset="0"/>
              <a:cs typeface="Times New Roman" pitchFamily="18" charset="0"/>
            </a:endParaRPr>
          </a:p>
        </p:txBody>
      </p:sp>
    </p:spTree>
    <p:extLst>
      <p:ext uri="{BB962C8B-B14F-4D97-AF65-F5344CB8AC3E}">
        <p14:creationId xmlns:p14="http://schemas.microsoft.com/office/powerpoint/2010/main" val="367224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7|2|11.1|13|11.6|0.2|18"/>
</p:tagLst>
</file>

<file path=ppt/tags/tag2.xml><?xml version="1.0" encoding="utf-8"?>
<p:tagLst xmlns:a="http://schemas.openxmlformats.org/drawingml/2006/main" xmlns:r="http://schemas.openxmlformats.org/officeDocument/2006/relationships" xmlns:p="http://schemas.openxmlformats.org/presentationml/2006/main">
  <p:tag name="TIMING" val="|53.3|13.2"/>
</p:tagLst>
</file>

<file path=ppt/tags/tag3.xml><?xml version="1.0" encoding="utf-8"?>
<p:tagLst xmlns:a="http://schemas.openxmlformats.org/drawingml/2006/main" xmlns:r="http://schemas.openxmlformats.org/officeDocument/2006/relationships" xmlns:p="http://schemas.openxmlformats.org/presentationml/2006/main">
  <p:tag name="TIMING" val="|1.3|1.9|0.7|0.7|0.6|0.7"/>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문서" ma:contentTypeID="0x0101004868C1182DE38B4597645D549DFAC91A" ma:contentTypeVersion="0" ma:contentTypeDescription="새 문서를 만듭니다." ma:contentTypeScope="" ma:versionID="eecbc7edf290c0e16fc6ed5d6f8f61ef">
  <xsd:schema xmlns:xsd="http://www.w3.org/2001/XMLSchema" xmlns:xs="http://www.w3.org/2001/XMLSchema" xmlns:p="http://schemas.microsoft.com/office/2006/metadata/properties" targetNamespace="http://schemas.microsoft.com/office/2006/metadata/properties" ma:root="true" ma:fieldsID="98509c16e2068e4d5d0612c501c1975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CD2AAB-A6E9-44C1-9108-016512CDC3CE}">
  <ds:schemaRefs>
    <ds:schemaRef ds:uri="http://purl.org/dc/terms/"/>
    <ds:schemaRef ds:uri="http://schemas.microsoft.com/office/infopath/2007/PartnerControls"/>
    <ds:schemaRef ds:uri="http://schemas.microsoft.com/office/2006/documentManagement/types"/>
    <ds:schemaRef ds:uri="http://www.w3.org/XML/1998/namespace"/>
    <ds:schemaRef ds:uri="http://purl.org/dc/elements/1.1/"/>
    <ds:schemaRef ds:uri="http://purl.org/dc/dcmitype/"/>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0C1DFEDD-0ED0-401C-9E56-02F1802F3EC6}">
  <ds:schemaRefs>
    <ds:schemaRef ds:uri="http://schemas.microsoft.com/sharepoint/v3/contenttype/forms"/>
  </ds:schemaRefs>
</ds:datastoreItem>
</file>

<file path=customXml/itemProps3.xml><?xml version="1.0" encoding="utf-8"?>
<ds:datastoreItem xmlns:ds="http://schemas.openxmlformats.org/officeDocument/2006/customXml" ds:itemID="{A2DA62E8-07DB-477F-915B-4EFACF6C0D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11829</TotalTime>
  <Words>4056</Words>
  <Application>Microsoft Office PowerPoint</Application>
  <PresentationFormat>화면 슬라이드 쇼(4:3)</PresentationFormat>
  <Paragraphs>631</Paragraphs>
  <Slides>38</Slides>
  <Notes>37</Notes>
  <HiddenSlides>0</HiddenSlides>
  <MMClips>2</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38</vt:i4>
      </vt:variant>
    </vt:vector>
  </HeadingPairs>
  <TitlesOfParts>
    <vt:vector size="45" baseType="lpstr">
      <vt:lpstr>Arial</vt:lpstr>
      <vt:lpstr>Calibri</vt:lpstr>
      <vt:lpstr>Consolas</vt:lpstr>
      <vt:lpstr>Times New Roman</vt:lpstr>
      <vt:lpstr>Wingdings</vt:lpstr>
      <vt:lpstr>맑은 고딕</vt:lpstr>
      <vt:lpstr>Office 테마</vt:lpstr>
      <vt:lpstr>PowerPoint 프레젠테이션</vt:lpstr>
      <vt:lpstr>Fast Booting is Critical Requirement</vt:lpstr>
      <vt:lpstr>Customer Suspects Energy Efficiency</vt:lpstr>
      <vt:lpstr>Customers  Tackling Suspend-to-RAM</vt:lpstr>
      <vt:lpstr>PowerPoint 프레젠테이션</vt:lpstr>
      <vt:lpstr>PowerPoint 프레젠테이션</vt:lpstr>
      <vt:lpstr>Techniques for Fast Boot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On-demand Modularizer</vt:lpstr>
      <vt:lpstr>RCU Booster</vt:lpstr>
      <vt:lpstr>RCU</vt:lpstr>
      <vt:lpstr>기존 RCU</vt:lpstr>
      <vt:lpstr>On-demand Modularizer Control</vt:lpstr>
      <vt:lpstr>RCU Booster Control</vt:lpstr>
      <vt:lpstr>Deferred Executor</vt:lpstr>
      <vt:lpstr>Booting Booster Group Isolator</vt:lpstr>
      <vt:lpstr>Booting Booster Manager</vt:lpstr>
      <vt:lpstr>Tools</vt:lpstr>
      <vt:lpstr>PowerPoint 프레젠테이션</vt:lpstr>
      <vt:lpstr>PowerPoint 프레젠테이션</vt:lpstr>
      <vt:lpstr>PowerPoint 프레젠테이션</vt:lpstr>
      <vt:lpstr>PowerPoint 프레젠테이션</vt:lpstr>
      <vt:lpstr>PowerPoint 프레젠테이션</vt:lpstr>
      <vt:lpstr>Demo: Booting Time (No-BB VS BB)</vt:lpstr>
      <vt:lpstr>PowerPoint 프레젠테이션</vt:lpstr>
      <vt:lpstr>Thanks</vt:lpstr>
      <vt:lpstr>PowerPoint 프레젠테이션</vt:lpstr>
      <vt:lpstr>PowerPoint 프레젠테이션</vt:lpstr>
      <vt:lpstr>PowerPoint 프레젠테이션</vt:lpstr>
    </vt:vector>
  </TitlesOfParts>
  <Company>UserNet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EuroSys2016</dc:title>
  <dc:subject>Booting Booster</dc:subject>
  <dc:creator>invain</dc:creator>
  <cp:lastModifiedBy>권철현</cp:lastModifiedBy>
  <cp:revision>1366</cp:revision>
  <cp:lastPrinted>2016-04-19T11:16:19Z</cp:lastPrinted>
  <dcterms:created xsi:type="dcterms:W3CDTF">2012-10-19T05:04:22Z</dcterms:created>
  <dcterms:modified xsi:type="dcterms:W3CDTF">2022-06-21T11:40:26Z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0x0101004868C1182DE38B4597645D549DFAC91A</vt:lpwstr>
  </property>
</Properties>
</file>